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57" r:id="rId3"/>
    <p:sldId id="297" r:id="rId4"/>
    <p:sldId id="266" r:id="rId5"/>
    <p:sldId id="312" r:id="rId6"/>
    <p:sldId id="267" r:id="rId7"/>
    <p:sldId id="264" r:id="rId8"/>
    <p:sldId id="269" r:id="rId9"/>
    <p:sldId id="298" r:id="rId10"/>
    <p:sldId id="313" r:id="rId11"/>
    <p:sldId id="270" r:id="rId12"/>
    <p:sldId id="300" r:id="rId13"/>
    <p:sldId id="273" r:id="rId14"/>
    <p:sldId id="271" r:id="rId15"/>
    <p:sldId id="290" r:id="rId16"/>
    <p:sldId id="296" r:id="rId17"/>
    <p:sldId id="274" r:id="rId18"/>
    <p:sldId id="289" r:id="rId19"/>
    <p:sldId id="287" r:id="rId20"/>
    <p:sldId id="295" r:id="rId21"/>
    <p:sldId id="286" r:id="rId22"/>
    <p:sldId id="282" r:id="rId23"/>
    <p:sldId id="262" r:id="rId24"/>
    <p:sldId id="301" r:id="rId25"/>
    <p:sldId id="263" r:id="rId26"/>
    <p:sldId id="281" r:id="rId27"/>
    <p:sldId id="302" r:id="rId28"/>
    <p:sldId id="309" r:id="rId29"/>
    <p:sldId id="303" r:id="rId30"/>
    <p:sldId id="277" r:id="rId31"/>
    <p:sldId id="278" r:id="rId32"/>
    <p:sldId id="304" r:id="rId33"/>
    <p:sldId id="279" r:id="rId34"/>
    <p:sldId id="280" r:id="rId35"/>
    <p:sldId id="284" r:id="rId36"/>
    <p:sldId id="292" r:id="rId37"/>
    <p:sldId id="285" r:id="rId38"/>
    <p:sldId id="294" r:id="rId39"/>
    <p:sldId id="306" r:id="rId40"/>
    <p:sldId id="311" r:id="rId41"/>
    <p:sldId id="310" r:id="rId42"/>
    <p:sldId id="276"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dis12" initials="C" lastIdx="0" clrIdx="0">
    <p:extLst>
      <p:ext uri="{19B8F6BF-5375-455C-9EA6-DF929625EA0E}">
        <p15:presenceInfo xmlns:p15="http://schemas.microsoft.com/office/powerpoint/2012/main" userId="Cidis1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0" autoAdjust="0"/>
    <p:restoredTop sz="89844" autoAdjust="0"/>
  </p:normalViewPr>
  <p:slideViewPr>
    <p:cSldViewPr snapToGrid="0">
      <p:cViewPr varScale="1">
        <p:scale>
          <a:sx n="51" d="100"/>
          <a:sy n="51" d="100"/>
        </p:scale>
        <p:origin x="105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AA4BD-9DEC-4703-BBA9-C50EBDC37D82}" type="doc">
      <dgm:prSet loTypeId="urn:microsoft.com/office/officeart/2005/8/layout/process5" loCatId="process" qsTypeId="urn:microsoft.com/office/officeart/2005/8/quickstyle/simple2" qsCatId="simple" csTypeId="urn:microsoft.com/office/officeart/2005/8/colors/accent1_2" csCatId="accent1" phldr="1"/>
      <dgm:spPr/>
      <dgm:t>
        <a:bodyPr/>
        <a:lstStyle/>
        <a:p>
          <a:endParaRPr lang="it-IT"/>
        </a:p>
      </dgm:t>
    </dgm:pt>
    <dgm:pt modelId="{93230627-329E-48F7-B0DA-6153394E5AF5}">
      <dgm:prSet phldrT="[Testo]" custT="1"/>
      <dgm:spPr/>
      <dgm:t>
        <a:bodyPr/>
        <a:lstStyle/>
        <a:p>
          <a:r>
            <a:rPr lang="it-IT" sz="2300" b="1" dirty="0" smtClean="0">
              <a:solidFill>
                <a:srgbClr val="002060"/>
              </a:solidFill>
            </a:rPr>
            <a:t>PRE-RAPPRESENTAZIONE</a:t>
          </a:r>
        </a:p>
        <a:p>
          <a:r>
            <a:rPr lang="it-IT" sz="2000" dirty="0" smtClean="0"/>
            <a:t>Illusione/ aspettative/sogni</a:t>
          </a:r>
          <a:endParaRPr lang="it-IT" sz="2000" b="1" dirty="0">
            <a:solidFill>
              <a:srgbClr val="002060"/>
            </a:solidFill>
          </a:endParaRPr>
        </a:p>
      </dgm:t>
    </dgm:pt>
    <dgm:pt modelId="{9BC1CA4D-150F-4AB2-BEC1-0A49E56B4066}" type="parTrans" cxnId="{EE37D713-7117-498C-AC66-BFDBA8D0CF18}">
      <dgm:prSet/>
      <dgm:spPr/>
      <dgm:t>
        <a:bodyPr/>
        <a:lstStyle/>
        <a:p>
          <a:endParaRPr lang="it-IT"/>
        </a:p>
      </dgm:t>
    </dgm:pt>
    <dgm:pt modelId="{0B6B92AE-EA24-4049-A909-180DB1EF12D5}" type="sibTrans" cxnId="{EE37D713-7117-498C-AC66-BFDBA8D0CF18}">
      <dgm:prSet/>
      <dgm:spPr>
        <a:ln>
          <a:solidFill>
            <a:srgbClr val="002060"/>
          </a:solidFill>
        </a:ln>
      </dgm:spPr>
      <dgm:t>
        <a:bodyPr/>
        <a:lstStyle/>
        <a:p>
          <a:endParaRPr lang="it-IT"/>
        </a:p>
      </dgm:t>
    </dgm:pt>
    <dgm:pt modelId="{4204A5DF-149B-4DA1-BE37-752C6A69E9E5}">
      <dgm:prSet phldrT="[Testo]" custT="1"/>
      <dgm:spPr/>
      <dgm:t>
        <a:bodyPr/>
        <a:lstStyle/>
        <a:p>
          <a:r>
            <a:rPr lang="it-IT" sz="2300" b="1" dirty="0" smtClean="0">
              <a:solidFill>
                <a:srgbClr val="002060"/>
              </a:solidFill>
            </a:rPr>
            <a:t>VALUTAZIONI </a:t>
          </a:r>
          <a:endParaRPr lang="it-IT" sz="2300" dirty="0" smtClean="0"/>
        </a:p>
        <a:p>
          <a:r>
            <a:rPr lang="it-IT" sz="2000" dirty="0" smtClean="0"/>
            <a:t>In itinere/ aggiustamenti</a:t>
          </a:r>
          <a:endParaRPr lang="it-IT" sz="2000" dirty="0"/>
        </a:p>
      </dgm:t>
    </dgm:pt>
    <dgm:pt modelId="{0AC02E0B-4491-4C2E-82F6-04DDA2ADFBEF}" type="parTrans" cxnId="{186503E7-9215-4352-B7C8-E196910403E9}">
      <dgm:prSet/>
      <dgm:spPr/>
      <dgm:t>
        <a:bodyPr/>
        <a:lstStyle/>
        <a:p>
          <a:endParaRPr lang="it-IT"/>
        </a:p>
      </dgm:t>
    </dgm:pt>
    <dgm:pt modelId="{A6440F90-9CDB-4DC7-887B-2C0A8F2999A8}" type="sibTrans" cxnId="{186503E7-9215-4352-B7C8-E196910403E9}">
      <dgm:prSet/>
      <dgm:spPr>
        <a:ln>
          <a:solidFill>
            <a:srgbClr val="002060"/>
          </a:solidFill>
        </a:ln>
      </dgm:spPr>
      <dgm:t>
        <a:bodyPr/>
        <a:lstStyle/>
        <a:p>
          <a:endParaRPr lang="it-IT"/>
        </a:p>
      </dgm:t>
    </dgm:pt>
    <dgm:pt modelId="{FA692815-DCC9-438C-94E3-F4D3E18B5784}">
      <dgm:prSet phldrT="[Testo]" custT="1"/>
      <dgm:spPr/>
      <dgm:t>
        <a:bodyPr/>
        <a:lstStyle/>
        <a:p>
          <a:r>
            <a:rPr lang="it-IT" sz="2300" b="1" dirty="0" smtClean="0">
              <a:solidFill>
                <a:srgbClr val="002060"/>
              </a:solidFill>
            </a:rPr>
            <a:t>ASSESTAMENTO </a:t>
          </a:r>
        </a:p>
        <a:p>
          <a:r>
            <a:rPr lang="it-IT" sz="2000" dirty="0" smtClean="0"/>
            <a:t>Esperienza vissuta</a:t>
          </a:r>
          <a:endParaRPr lang="it-IT" sz="2000" dirty="0"/>
        </a:p>
      </dgm:t>
    </dgm:pt>
    <dgm:pt modelId="{9A9BE1BC-A718-44A2-A12C-C861141019B3}" type="parTrans" cxnId="{AC3D569D-8A4C-4D0B-9319-D633F8D1C3C0}">
      <dgm:prSet/>
      <dgm:spPr/>
      <dgm:t>
        <a:bodyPr/>
        <a:lstStyle/>
        <a:p>
          <a:endParaRPr lang="it-IT"/>
        </a:p>
      </dgm:t>
    </dgm:pt>
    <dgm:pt modelId="{A8EB1ED4-14B8-45E0-AC87-E08945E8D0D8}" type="sibTrans" cxnId="{AC3D569D-8A4C-4D0B-9319-D633F8D1C3C0}">
      <dgm:prSet/>
      <dgm:spPr>
        <a:ln>
          <a:solidFill>
            <a:srgbClr val="002060"/>
          </a:solidFill>
        </a:ln>
      </dgm:spPr>
      <dgm:t>
        <a:bodyPr/>
        <a:lstStyle/>
        <a:p>
          <a:endParaRPr lang="it-IT"/>
        </a:p>
      </dgm:t>
    </dgm:pt>
    <dgm:pt modelId="{47AAB183-04E3-4B49-8CAB-7ACFE9D7A657}">
      <dgm:prSet custT="1"/>
      <dgm:spPr/>
      <dgm:t>
        <a:bodyPr/>
        <a:lstStyle/>
        <a:p>
          <a:endParaRPr lang="it-IT" sz="1800" b="1" dirty="0" smtClean="0">
            <a:solidFill>
              <a:srgbClr val="002060"/>
            </a:solidFill>
          </a:endParaRPr>
        </a:p>
        <a:p>
          <a:r>
            <a:rPr lang="it-IT" sz="2300" b="1" dirty="0" smtClean="0">
              <a:solidFill>
                <a:srgbClr val="002060"/>
              </a:solidFill>
            </a:rPr>
            <a:t>PRIMI CONTATTI</a:t>
          </a:r>
        </a:p>
        <a:p>
          <a:r>
            <a:rPr lang="it-IT" sz="2000" dirty="0" smtClean="0"/>
            <a:t>Imprinting/Scoperte/</a:t>
          </a:r>
        </a:p>
        <a:p>
          <a:r>
            <a:rPr lang="it-IT" sz="2000" dirty="0" smtClean="0"/>
            <a:t>Conferme/Confronti</a:t>
          </a:r>
          <a:endParaRPr lang="it-IT" sz="2000" dirty="0" smtClean="0">
            <a:solidFill>
              <a:srgbClr val="002060"/>
            </a:solidFill>
          </a:endParaRPr>
        </a:p>
        <a:p>
          <a:endParaRPr lang="it-IT" sz="1800" dirty="0">
            <a:solidFill>
              <a:srgbClr val="002060"/>
            </a:solidFill>
          </a:endParaRPr>
        </a:p>
      </dgm:t>
    </dgm:pt>
    <dgm:pt modelId="{FCC97AC9-C037-4891-AAA5-DDBC38E02DF7}" type="parTrans" cxnId="{22E6037C-A7AD-4EAC-8E63-19C5AF69C25C}">
      <dgm:prSet/>
      <dgm:spPr/>
      <dgm:t>
        <a:bodyPr/>
        <a:lstStyle/>
        <a:p>
          <a:endParaRPr lang="it-IT"/>
        </a:p>
      </dgm:t>
    </dgm:pt>
    <dgm:pt modelId="{25D5E588-10B6-4688-BB6F-19717A181FCA}" type="sibTrans" cxnId="{22E6037C-A7AD-4EAC-8E63-19C5AF69C25C}">
      <dgm:prSet/>
      <dgm:spPr>
        <a:ln>
          <a:solidFill>
            <a:srgbClr val="002060"/>
          </a:solidFill>
        </a:ln>
      </dgm:spPr>
      <dgm:t>
        <a:bodyPr/>
        <a:lstStyle/>
        <a:p>
          <a:endParaRPr lang="it-IT"/>
        </a:p>
      </dgm:t>
    </dgm:pt>
    <dgm:pt modelId="{F0EBB1CA-C2C7-4B03-948F-9C3CEEF4D76E}">
      <dgm:prSet custT="1"/>
      <dgm:spPr/>
      <dgm:t>
        <a:bodyPr/>
        <a:lstStyle/>
        <a:p>
          <a:r>
            <a:rPr lang="it-IT" sz="2300" b="1" dirty="0" smtClean="0">
              <a:solidFill>
                <a:srgbClr val="002060"/>
              </a:solidFill>
            </a:rPr>
            <a:t>PENSIERI CONTRADDITTORI</a:t>
          </a:r>
        </a:p>
        <a:p>
          <a:r>
            <a:rPr lang="it-IT" sz="2000" b="0" dirty="0" err="1" smtClean="0"/>
            <a:t>Inadeguatezza,asimmetria</a:t>
          </a:r>
          <a:endParaRPr lang="it-IT" sz="2000" b="0" dirty="0" smtClean="0"/>
        </a:p>
        <a:p>
          <a:r>
            <a:rPr lang="it-IT" sz="2000" b="0" dirty="0" smtClean="0"/>
            <a:t>autoefficacia, critiche</a:t>
          </a:r>
          <a:endParaRPr lang="it-IT" sz="2000" b="0" dirty="0"/>
        </a:p>
      </dgm:t>
    </dgm:pt>
    <dgm:pt modelId="{1BB6B7D0-3F37-499D-9891-AE00A95EC197}" type="parTrans" cxnId="{FE313303-23EA-48BE-BAD9-3641FAA8DFFD}">
      <dgm:prSet/>
      <dgm:spPr/>
      <dgm:t>
        <a:bodyPr/>
        <a:lstStyle/>
        <a:p>
          <a:endParaRPr lang="it-IT"/>
        </a:p>
      </dgm:t>
    </dgm:pt>
    <dgm:pt modelId="{DDA66E0B-D036-4A66-A4CC-54BF885F350A}" type="sibTrans" cxnId="{FE313303-23EA-48BE-BAD9-3641FAA8DFFD}">
      <dgm:prSet/>
      <dgm:spPr>
        <a:ln>
          <a:solidFill>
            <a:srgbClr val="002060"/>
          </a:solidFill>
        </a:ln>
      </dgm:spPr>
      <dgm:t>
        <a:bodyPr/>
        <a:lstStyle/>
        <a:p>
          <a:endParaRPr lang="it-IT"/>
        </a:p>
      </dgm:t>
    </dgm:pt>
    <dgm:pt modelId="{EB6DE458-F586-442B-9363-1176EAC58B46}">
      <dgm:prSet custT="1"/>
      <dgm:spPr/>
      <dgm:t>
        <a:bodyPr anchor="t"/>
        <a:lstStyle/>
        <a:p>
          <a:r>
            <a:rPr lang="it-IT" sz="2300" b="1" dirty="0" smtClean="0">
              <a:solidFill>
                <a:srgbClr val="002060"/>
              </a:solidFill>
            </a:rPr>
            <a:t>NEGOZIAZIONI</a:t>
          </a:r>
        </a:p>
        <a:p>
          <a:r>
            <a:rPr lang="it-IT" sz="2000" b="0" dirty="0" smtClean="0"/>
            <a:t>Acquisizione, rinuncia, decodifica, ricodifica</a:t>
          </a:r>
          <a:endParaRPr lang="it-IT" sz="2000" b="1" dirty="0" smtClean="0">
            <a:solidFill>
              <a:srgbClr val="002060"/>
            </a:solidFill>
          </a:endParaRPr>
        </a:p>
        <a:p>
          <a:endParaRPr lang="it-IT" sz="1500" b="1" dirty="0">
            <a:solidFill>
              <a:srgbClr val="002060"/>
            </a:solidFill>
          </a:endParaRPr>
        </a:p>
      </dgm:t>
    </dgm:pt>
    <dgm:pt modelId="{8892D113-CB64-4A3D-9424-BE082A40E827}" type="parTrans" cxnId="{1EB84A6C-3647-40BD-9FEE-29B8DCCFB061}">
      <dgm:prSet/>
      <dgm:spPr/>
      <dgm:t>
        <a:bodyPr/>
        <a:lstStyle/>
        <a:p>
          <a:endParaRPr lang="it-IT"/>
        </a:p>
      </dgm:t>
    </dgm:pt>
    <dgm:pt modelId="{C76257D6-281B-43C2-97E3-ED84FB1929CA}" type="sibTrans" cxnId="{1EB84A6C-3647-40BD-9FEE-29B8DCCFB061}">
      <dgm:prSet/>
      <dgm:spPr/>
      <dgm:t>
        <a:bodyPr/>
        <a:lstStyle/>
        <a:p>
          <a:endParaRPr lang="it-IT"/>
        </a:p>
      </dgm:t>
    </dgm:pt>
    <dgm:pt modelId="{7DA77F4D-570A-4971-979B-18F02FB9E212}" type="pres">
      <dgm:prSet presAssocID="{772AA4BD-9DEC-4703-BBA9-C50EBDC37D82}" presName="diagram" presStyleCnt="0">
        <dgm:presLayoutVars>
          <dgm:dir/>
          <dgm:resizeHandles val="exact"/>
        </dgm:presLayoutVars>
      </dgm:prSet>
      <dgm:spPr/>
      <dgm:t>
        <a:bodyPr/>
        <a:lstStyle/>
        <a:p>
          <a:endParaRPr lang="it-IT"/>
        </a:p>
      </dgm:t>
    </dgm:pt>
    <dgm:pt modelId="{6F97B580-F424-4759-9BF4-6574493133E0}" type="pres">
      <dgm:prSet presAssocID="{93230627-329E-48F7-B0DA-6153394E5AF5}" presName="node" presStyleLbl="node1" presStyleIdx="0" presStyleCnt="6" custScaleX="123977">
        <dgm:presLayoutVars>
          <dgm:bulletEnabled val="1"/>
        </dgm:presLayoutVars>
      </dgm:prSet>
      <dgm:spPr/>
      <dgm:t>
        <a:bodyPr/>
        <a:lstStyle/>
        <a:p>
          <a:endParaRPr lang="it-IT"/>
        </a:p>
      </dgm:t>
    </dgm:pt>
    <dgm:pt modelId="{999552C3-CBC4-454A-9A41-994FEE59A74B}" type="pres">
      <dgm:prSet presAssocID="{0B6B92AE-EA24-4049-A909-180DB1EF12D5}" presName="sibTrans" presStyleLbl="sibTrans2D1" presStyleIdx="0" presStyleCnt="5"/>
      <dgm:spPr/>
      <dgm:t>
        <a:bodyPr/>
        <a:lstStyle/>
        <a:p>
          <a:endParaRPr lang="it-IT"/>
        </a:p>
      </dgm:t>
    </dgm:pt>
    <dgm:pt modelId="{57C88EB6-D7C8-4FB0-B8BF-0E08950FC206}" type="pres">
      <dgm:prSet presAssocID="{0B6B92AE-EA24-4049-A909-180DB1EF12D5}" presName="connectorText" presStyleLbl="sibTrans2D1" presStyleIdx="0" presStyleCnt="5"/>
      <dgm:spPr/>
      <dgm:t>
        <a:bodyPr/>
        <a:lstStyle/>
        <a:p>
          <a:endParaRPr lang="it-IT"/>
        </a:p>
      </dgm:t>
    </dgm:pt>
    <dgm:pt modelId="{AA54EE82-B12F-4E12-90F8-86892E690E9F}" type="pres">
      <dgm:prSet presAssocID="{47AAB183-04E3-4B49-8CAB-7ACFE9D7A657}" presName="node" presStyleLbl="node1" presStyleIdx="1" presStyleCnt="6" custScaleX="114801">
        <dgm:presLayoutVars>
          <dgm:bulletEnabled val="1"/>
        </dgm:presLayoutVars>
      </dgm:prSet>
      <dgm:spPr/>
      <dgm:t>
        <a:bodyPr/>
        <a:lstStyle/>
        <a:p>
          <a:endParaRPr lang="it-IT"/>
        </a:p>
      </dgm:t>
    </dgm:pt>
    <dgm:pt modelId="{FEAE79CE-18E9-4C89-9674-2488A55F1848}" type="pres">
      <dgm:prSet presAssocID="{25D5E588-10B6-4688-BB6F-19717A181FCA}" presName="sibTrans" presStyleLbl="sibTrans2D1" presStyleIdx="1" presStyleCnt="5"/>
      <dgm:spPr/>
      <dgm:t>
        <a:bodyPr/>
        <a:lstStyle/>
        <a:p>
          <a:endParaRPr lang="it-IT"/>
        </a:p>
      </dgm:t>
    </dgm:pt>
    <dgm:pt modelId="{A56DB993-D729-476B-AA8E-5E0B049A2306}" type="pres">
      <dgm:prSet presAssocID="{25D5E588-10B6-4688-BB6F-19717A181FCA}" presName="connectorText" presStyleLbl="sibTrans2D1" presStyleIdx="1" presStyleCnt="5"/>
      <dgm:spPr/>
      <dgm:t>
        <a:bodyPr/>
        <a:lstStyle/>
        <a:p>
          <a:endParaRPr lang="it-IT"/>
        </a:p>
      </dgm:t>
    </dgm:pt>
    <dgm:pt modelId="{B35F7DB5-77DD-4932-9850-03C2C802B2FD}" type="pres">
      <dgm:prSet presAssocID="{F0EBB1CA-C2C7-4B03-948F-9C3CEEF4D76E}" presName="node" presStyleLbl="node1" presStyleIdx="2" presStyleCnt="6" custScaleX="136998">
        <dgm:presLayoutVars>
          <dgm:bulletEnabled val="1"/>
        </dgm:presLayoutVars>
      </dgm:prSet>
      <dgm:spPr/>
      <dgm:t>
        <a:bodyPr/>
        <a:lstStyle/>
        <a:p>
          <a:endParaRPr lang="it-IT"/>
        </a:p>
      </dgm:t>
    </dgm:pt>
    <dgm:pt modelId="{95AEB339-832C-4569-BBE3-760EF5E61B11}" type="pres">
      <dgm:prSet presAssocID="{DDA66E0B-D036-4A66-A4CC-54BF885F350A}" presName="sibTrans" presStyleLbl="sibTrans2D1" presStyleIdx="2" presStyleCnt="5" custAng="17895329" custScaleX="54530" custScaleY="99896" custLinFactX="89416" custLinFactNeighborX="100000" custLinFactNeighborY="-16345"/>
      <dgm:spPr/>
      <dgm:t>
        <a:bodyPr/>
        <a:lstStyle/>
        <a:p>
          <a:endParaRPr lang="it-IT"/>
        </a:p>
      </dgm:t>
    </dgm:pt>
    <dgm:pt modelId="{D1D16E68-AB7B-446E-A78E-C4D01381E074}" type="pres">
      <dgm:prSet presAssocID="{DDA66E0B-D036-4A66-A4CC-54BF885F350A}" presName="connectorText" presStyleLbl="sibTrans2D1" presStyleIdx="2" presStyleCnt="5"/>
      <dgm:spPr/>
      <dgm:t>
        <a:bodyPr/>
        <a:lstStyle/>
        <a:p>
          <a:endParaRPr lang="it-IT"/>
        </a:p>
      </dgm:t>
    </dgm:pt>
    <dgm:pt modelId="{1EBBA3AA-4699-455F-8B27-8FF8F3FE7B9A}" type="pres">
      <dgm:prSet presAssocID="{4204A5DF-149B-4DA1-BE37-752C6A69E9E5}" presName="node" presStyleLbl="node1" presStyleIdx="3" presStyleCnt="6" custScaleX="106400" custLinFactX="-97847" custLinFactNeighborX="-100000" custLinFactNeighborY="-21251">
        <dgm:presLayoutVars>
          <dgm:bulletEnabled val="1"/>
        </dgm:presLayoutVars>
      </dgm:prSet>
      <dgm:spPr/>
      <dgm:t>
        <a:bodyPr/>
        <a:lstStyle/>
        <a:p>
          <a:endParaRPr lang="it-IT"/>
        </a:p>
      </dgm:t>
    </dgm:pt>
    <dgm:pt modelId="{FB513711-C849-43E2-975C-0D3C5E66EE91}" type="pres">
      <dgm:prSet presAssocID="{A6440F90-9CDB-4DC7-887B-2C0A8F2999A8}" presName="sibTrans" presStyleLbl="sibTrans2D1" presStyleIdx="3" presStyleCnt="5" custAng="21528809" custScaleX="129353" custLinFactNeighborX="-5696" custLinFactNeighborY="3455"/>
      <dgm:spPr/>
      <dgm:t>
        <a:bodyPr/>
        <a:lstStyle/>
        <a:p>
          <a:endParaRPr lang="it-IT"/>
        </a:p>
      </dgm:t>
    </dgm:pt>
    <dgm:pt modelId="{242CA828-1187-4CB9-8158-3E60B0554AF9}" type="pres">
      <dgm:prSet presAssocID="{A6440F90-9CDB-4DC7-887B-2C0A8F2999A8}" presName="connectorText" presStyleLbl="sibTrans2D1" presStyleIdx="3" presStyleCnt="5"/>
      <dgm:spPr/>
      <dgm:t>
        <a:bodyPr/>
        <a:lstStyle/>
        <a:p>
          <a:endParaRPr lang="it-IT"/>
        </a:p>
      </dgm:t>
    </dgm:pt>
    <dgm:pt modelId="{394CAA04-91FE-4541-B5E2-69E6C4E8C89B}" type="pres">
      <dgm:prSet presAssocID="{FA692815-DCC9-438C-94E3-F4D3E18B5784}" presName="node" presStyleLbl="node1" presStyleIdx="4" presStyleCnt="6" custLinFactX="-90877" custLinFactNeighborX="-100000" custLinFactNeighborY="-19777">
        <dgm:presLayoutVars>
          <dgm:bulletEnabled val="1"/>
        </dgm:presLayoutVars>
      </dgm:prSet>
      <dgm:spPr/>
      <dgm:t>
        <a:bodyPr/>
        <a:lstStyle/>
        <a:p>
          <a:endParaRPr lang="it-IT"/>
        </a:p>
      </dgm:t>
    </dgm:pt>
    <dgm:pt modelId="{B542F34C-9D42-486D-A8C3-017EB9C0A93F}" type="pres">
      <dgm:prSet presAssocID="{A8EB1ED4-14B8-45E0-AC87-E08945E8D0D8}" presName="sibTrans" presStyleLbl="sibTrans2D1" presStyleIdx="4" presStyleCnt="5" custAng="10779344" custScaleX="22340" custLinFactNeighborX="74354" custLinFactNeighborY="-988"/>
      <dgm:spPr/>
      <dgm:t>
        <a:bodyPr/>
        <a:lstStyle/>
        <a:p>
          <a:endParaRPr lang="it-IT"/>
        </a:p>
      </dgm:t>
    </dgm:pt>
    <dgm:pt modelId="{16E9C359-6C69-4235-B8E2-FDB8816E29CA}" type="pres">
      <dgm:prSet presAssocID="{A8EB1ED4-14B8-45E0-AC87-E08945E8D0D8}" presName="connectorText" presStyleLbl="sibTrans2D1" presStyleIdx="4" presStyleCnt="5"/>
      <dgm:spPr/>
      <dgm:t>
        <a:bodyPr/>
        <a:lstStyle/>
        <a:p>
          <a:endParaRPr lang="it-IT"/>
        </a:p>
      </dgm:t>
    </dgm:pt>
    <dgm:pt modelId="{753D9C1B-8F08-425C-929B-86406E09A041}" type="pres">
      <dgm:prSet presAssocID="{EB6DE458-F586-442B-9363-1176EAC58B46}" presName="node" presStyleLbl="node1" presStyleIdx="5" presStyleCnt="6" custScaleX="140329" custLinFactX="100000" custLinFactNeighborX="168789" custLinFactNeighborY="-19582">
        <dgm:presLayoutVars>
          <dgm:bulletEnabled val="1"/>
        </dgm:presLayoutVars>
      </dgm:prSet>
      <dgm:spPr/>
      <dgm:t>
        <a:bodyPr/>
        <a:lstStyle/>
        <a:p>
          <a:endParaRPr lang="it-IT"/>
        </a:p>
      </dgm:t>
    </dgm:pt>
  </dgm:ptLst>
  <dgm:cxnLst>
    <dgm:cxn modelId="{FE313303-23EA-48BE-BAD9-3641FAA8DFFD}" srcId="{772AA4BD-9DEC-4703-BBA9-C50EBDC37D82}" destId="{F0EBB1CA-C2C7-4B03-948F-9C3CEEF4D76E}" srcOrd="2" destOrd="0" parTransId="{1BB6B7D0-3F37-499D-9891-AE00A95EC197}" sibTransId="{DDA66E0B-D036-4A66-A4CC-54BF885F350A}"/>
    <dgm:cxn modelId="{08D625E5-D3CE-4CC0-A6DD-07CD18D06FC0}" type="presOf" srcId="{A6440F90-9CDB-4DC7-887B-2C0A8F2999A8}" destId="{FB513711-C849-43E2-975C-0D3C5E66EE91}" srcOrd="0" destOrd="0" presId="urn:microsoft.com/office/officeart/2005/8/layout/process5"/>
    <dgm:cxn modelId="{48F3F2DA-CCCA-46CE-B35F-12BEC98140EA}" type="presOf" srcId="{0B6B92AE-EA24-4049-A909-180DB1EF12D5}" destId="{999552C3-CBC4-454A-9A41-994FEE59A74B}" srcOrd="0" destOrd="0" presId="urn:microsoft.com/office/officeart/2005/8/layout/process5"/>
    <dgm:cxn modelId="{C93FED9B-020D-42B4-AE25-4C5BEA901FEC}" type="presOf" srcId="{772AA4BD-9DEC-4703-BBA9-C50EBDC37D82}" destId="{7DA77F4D-570A-4971-979B-18F02FB9E212}" srcOrd="0" destOrd="0" presId="urn:microsoft.com/office/officeart/2005/8/layout/process5"/>
    <dgm:cxn modelId="{186503E7-9215-4352-B7C8-E196910403E9}" srcId="{772AA4BD-9DEC-4703-BBA9-C50EBDC37D82}" destId="{4204A5DF-149B-4DA1-BE37-752C6A69E9E5}" srcOrd="3" destOrd="0" parTransId="{0AC02E0B-4491-4C2E-82F6-04DDA2ADFBEF}" sibTransId="{A6440F90-9CDB-4DC7-887B-2C0A8F2999A8}"/>
    <dgm:cxn modelId="{E76A4872-57A4-44D0-A3BF-C80037F5A12B}" type="presOf" srcId="{DDA66E0B-D036-4A66-A4CC-54BF885F350A}" destId="{D1D16E68-AB7B-446E-A78E-C4D01381E074}" srcOrd="1" destOrd="0" presId="urn:microsoft.com/office/officeart/2005/8/layout/process5"/>
    <dgm:cxn modelId="{4093D4B9-99AD-4943-96CC-3986E099FD12}" type="presOf" srcId="{EB6DE458-F586-442B-9363-1176EAC58B46}" destId="{753D9C1B-8F08-425C-929B-86406E09A041}" srcOrd="0" destOrd="0" presId="urn:microsoft.com/office/officeart/2005/8/layout/process5"/>
    <dgm:cxn modelId="{EE37D713-7117-498C-AC66-BFDBA8D0CF18}" srcId="{772AA4BD-9DEC-4703-BBA9-C50EBDC37D82}" destId="{93230627-329E-48F7-B0DA-6153394E5AF5}" srcOrd="0" destOrd="0" parTransId="{9BC1CA4D-150F-4AB2-BEC1-0A49E56B4066}" sibTransId="{0B6B92AE-EA24-4049-A909-180DB1EF12D5}"/>
    <dgm:cxn modelId="{03E00F75-7D3E-439F-83A9-4078721D8C14}" type="presOf" srcId="{F0EBB1CA-C2C7-4B03-948F-9C3CEEF4D76E}" destId="{B35F7DB5-77DD-4932-9850-03C2C802B2FD}" srcOrd="0" destOrd="0" presId="urn:microsoft.com/office/officeart/2005/8/layout/process5"/>
    <dgm:cxn modelId="{AC3D569D-8A4C-4D0B-9319-D633F8D1C3C0}" srcId="{772AA4BD-9DEC-4703-BBA9-C50EBDC37D82}" destId="{FA692815-DCC9-438C-94E3-F4D3E18B5784}" srcOrd="4" destOrd="0" parTransId="{9A9BE1BC-A718-44A2-A12C-C861141019B3}" sibTransId="{A8EB1ED4-14B8-45E0-AC87-E08945E8D0D8}"/>
    <dgm:cxn modelId="{19CF1E88-2EB9-4E05-AB66-94A05FEEEDC9}" type="presOf" srcId="{A8EB1ED4-14B8-45E0-AC87-E08945E8D0D8}" destId="{B542F34C-9D42-486D-A8C3-017EB9C0A93F}" srcOrd="0" destOrd="0" presId="urn:microsoft.com/office/officeart/2005/8/layout/process5"/>
    <dgm:cxn modelId="{54EA3677-8064-4379-84BE-3DF92583325B}" type="presOf" srcId="{93230627-329E-48F7-B0DA-6153394E5AF5}" destId="{6F97B580-F424-4759-9BF4-6574493133E0}" srcOrd="0" destOrd="0" presId="urn:microsoft.com/office/officeart/2005/8/layout/process5"/>
    <dgm:cxn modelId="{C345AA34-7250-46FE-839E-F508AA2C4840}" type="presOf" srcId="{25D5E588-10B6-4688-BB6F-19717A181FCA}" destId="{A56DB993-D729-476B-AA8E-5E0B049A2306}" srcOrd="1" destOrd="0" presId="urn:microsoft.com/office/officeart/2005/8/layout/process5"/>
    <dgm:cxn modelId="{36CFF16B-595C-44AA-9D5B-EF0AC859E80D}" type="presOf" srcId="{0B6B92AE-EA24-4049-A909-180DB1EF12D5}" destId="{57C88EB6-D7C8-4FB0-B8BF-0E08950FC206}" srcOrd="1" destOrd="0" presId="urn:microsoft.com/office/officeart/2005/8/layout/process5"/>
    <dgm:cxn modelId="{5D963464-F04E-4675-927E-AE48C335E194}" type="presOf" srcId="{A8EB1ED4-14B8-45E0-AC87-E08945E8D0D8}" destId="{16E9C359-6C69-4235-B8E2-FDB8816E29CA}" srcOrd="1" destOrd="0" presId="urn:microsoft.com/office/officeart/2005/8/layout/process5"/>
    <dgm:cxn modelId="{A6203758-5E92-4F55-BA39-E4DB212375A1}" type="presOf" srcId="{FA692815-DCC9-438C-94E3-F4D3E18B5784}" destId="{394CAA04-91FE-4541-B5E2-69E6C4E8C89B}" srcOrd="0" destOrd="0" presId="urn:microsoft.com/office/officeart/2005/8/layout/process5"/>
    <dgm:cxn modelId="{1EB84A6C-3647-40BD-9FEE-29B8DCCFB061}" srcId="{772AA4BD-9DEC-4703-BBA9-C50EBDC37D82}" destId="{EB6DE458-F586-442B-9363-1176EAC58B46}" srcOrd="5" destOrd="0" parTransId="{8892D113-CB64-4A3D-9424-BE082A40E827}" sibTransId="{C76257D6-281B-43C2-97E3-ED84FB1929CA}"/>
    <dgm:cxn modelId="{326CAE01-9E96-45CA-BCF2-4416E0FC3E1A}" type="presOf" srcId="{4204A5DF-149B-4DA1-BE37-752C6A69E9E5}" destId="{1EBBA3AA-4699-455F-8B27-8FF8F3FE7B9A}" srcOrd="0" destOrd="0" presId="urn:microsoft.com/office/officeart/2005/8/layout/process5"/>
    <dgm:cxn modelId="{271C96E6-822A-4F4E-B17A-00079D8DC578}" type="presOf" srcId="{DDA66E0B-D036-4A66-A4CC-54BF885F350A}" destId="{95AEB339-832C-4569-BBE3-760EF5E61B11}" srcOrd="0" destOrd="0" presId="urn:microsoft.com/office/officeart/2005/8/layout/process5"/>
    <dgm:cxn modelId="{22E6037C-A7AD-4EAC-8E63-19C5AF69C25C}" srcId="{772AA4BD-9DEC-4703-BBA9-C50EBDC37D82}" destId="{47AAB183-04E3-4B49-8CAB-7ACFE9D7A657}" srcOrd="1" destOrd="0" parTransId="{FCC97AC9-C037-4891-AAA5-DDBC38E02DF7}" sibTransId="{25D5E588-10B6-4688-BB6F-19717A181FCA}"/>
    <dgm:cxn modelId="{DC18A636-7554-4B32-AED8-72F6C87CBC18}" type="presOf" srcId="{25D5E588-10B6-4688-BB6F-19717A181FCA}" destId="{FEAE79CE-18E9-4C89-9674-2488A55F1848}" srcOrd="0" destOrd="0" presId="urn:microsoft.com/office/officeart/2005/8/layout/process5"/>
    <dgm:cxn modelId="{92F0941C-2307-44F3-9A40-C4F7A367E5E3}" type="presOf" srcId="{A6440F90-9CDB-4DC7-887B-2C0A8F2999A8}" destId="{242CA828-1187-4CB9-8158-3E60B0554AF9}" srcOrd="1" destOrd="0" presId="urn:microsoft.com/office/officeart/2005/8/layout/process5"/>
    <dgm:cxn modelId="{0249CF5E-D129-4030-8824-C4A465A1027C}" type="presOf" srcId="{47AAB183-04E3-4B49-8CAB-7ACFE9D7A657}" destId="{AA54EE82-B12F-4E12-90F8-86892E690E9F}" srcOrd="0" destOrd="0" presId="urn:microsoft.com/office/officeart/2005/8/layout/process5"/>
    <dgm:cxn modelId="{8EB10FDC-1F1C-46EF-9D95-127B9805D81F}" type="presParOf" srcId="{7DA77F4D-570A-4971-979B-18F02FB9E212}" destId="{6F97B580-F424-4759-9BF4-6574493133E0}" srcOrd="0" destOrd="0" presId="urn:microsoft.com/office/officeart/2005/8/layout/process5"/>
    <dgm:cxn modelId="{A418C5B2-EA1F-4A9B-9255-9984B559ECF2}" type="presParOf" srcId="{7DA77F4D-570A-4971-979B-18F02FB9E212}" destId="{999552C3-CBC4-454A-9A41-994FEE59A74B}" srcOrd="1" destOrd="0" presId="urn:microsoft.com/office/officeart/2005/8/layout/process5"/>
    <dgm:cxn modelId="{ED6783F6-E9F1-45BF-AD68-A6EE7C7EDD77}" type="presParOf" srcId="{999552C3-CBC4-454A-9A41-994FEE59A74B}" destId="{57C88EB6-D7C8-4FB0-B8BF-0E08950FC206}" srcOrd="0" destOrd="0" presId="urn:microsoft.com/office/officeart/2005/8/layout/process5"/>
    <dgm:cxn modelId="{F32D275B-7A37-4099-86B7-A49506E50AD8}" type="presParOf" srcId="{7DA77F4D-570A-4971-979B-18F02FB9E212}" destId="{AA54EE82-B12F-4E12-90F8-86892E690E9F}" srcOrd="2" destOrd="0" presId="urn:microsoft.com/office/officeart/2005/8/layout/process5"/>
    <dgm:cxn modelId="{F19A093B-2681-447C-81B9-EA65264BFBEB}" type="presParOf" srcId="{7DA77F4D-570A-4971-979B-18F02FB9E212}" destId="{FEAE79CE-18E9-4C89-9674-2488A55F1848}" srcOrd="3" destOrd="0" presId="urn:microsoft.com/office/officeart/2005/8/layout/process5"/>
    <dgm:cxn modelId="{22EB07C0-21B7-420C-96E9-1A52F52827B2}" type="presParOf" srcId="{FEAE79CE-18E9-4C89-9674-2488A55F1848}" destId="{A56DB993-D729-476B-AA8E-5E0B049A2306}" srcOrd="0" destOrd="0" presId="urn:microsoft.com/office/officeart/2005/8/layout/process5"/>
    <dgm:cxn modelId="{D69B0A90-B3A6-48CC-90D4-4FC1042BC5CB}" type="presParOf" srcId="{7DA77F4D-570A-4971-979B-18F02FB9E212}" destId="{B35F7DB5-77DD-4932-9850-03C2C802B2FD}" srcOrd="4" destOrd="0" presId="urn:microsoft.com/office/officeart/2005/8/layout/process5"/>
    <dgm:cxn modelId="{AC25683D-C20D-4124-BF4E-1D0452CD6F3E}" type="presParOf" srcId="{7DA77F4D-570A-4971-979B-18F02FB9E212}" destId="{95AEB339-832C-4569-BBE3-760EF5E61B11}" srcOrd="5" destOrd="0" presId="urn:microsoft.com/office/officeart/2005/8/layout/process5"/>
    <dgm:cxn modelId="{FAF963BF-76B0-4236-A8C6-28ECF9DE4C73}" type="presParOf" srcId="{95AEB339-832C-4569-BBE3-760EF5E61B11}" destId="{D1D16E68-AB7B-446E-A78E-C4D01381E074}" srcOrd="0" destOrd="0" presId="urn:microsoft.com/office/officeart/2005/8/layout/process5"/>
    <dgm:cxn modelId="{0F766D1F-266E-4CDF-98D0-ABA601FE9AA2}" type="presParOf" srcId="{7DA77F4D-570A-4971-979B-18F02FB9E212}" destId="{1EBBA3AA-4699-455F-8B27-8FF8F3FE7B9A}" srcOrd="6" destOrd="0" presId="urn:microsoft.com/office/officeart/2005/8/layout/process5"/>
    <dgm:cxn modelId="{19F1AD64-77E7-4BFD-B82A-7F2CE1D26582}" type="presParOf" srcId="{7DA77F4D-570A-4971-979B-18F02FB9E212}" destId="{FB513711-C849-43E2-975C-0D3C5E66EE91}" srcOrd="7" destOrd="0" presId="urn:microsoft.com/office/officeart/2005/8/layout/process5"/>
    <dgm:cxn modelId="{59D81816-B026-4862-B0AD-18027891F373}" type="presParOf" srcId="{FB513711-C849-43E2-975C-0D3C5E66EE91}" destId="{242CA828-1187-4CB9-8158-3E60B0554AF9}" srcOrd="0" destOrd="0" presId="urn:microsoft.com/office/officeart/2005/8/layout/process5"/>
    <dgm:cxn modelId="{CE4AFF10-A4C8-4CC0-B958-F3EE6108C6B1}" type="presParOf" srcId="{7DA77F4D-570A-4971-979B-18F02FB9E212}" destId="{394CAA04-91FE-4541-B5E2-69E6C4E8C89B}" srcOrd="8" destOrd="0" presId="urn:microsoft.com/office/officeart/2005/8/layout/process5"/>
    <dgm:cxn modelId="{A2271A0E-D0FB-4646-B128-4E2AABCE5152}" type="presParOf" srcId="{7DA77F4D-570A-4971-979B-18F02FB9E212}" destId="{B542F34C-9D42-486D-A8C3-017EB9C0A93F}" srcOrd="9" destOrd="0" presId="urn:microsoft.com/office/officeart/2005/8/layout/process5"/>
    <dgm:cxn modelId="{9F9CF880-96C8-4BFD-B704-B895926C2014}" type="presParOf" srcId="{B542F34C-9D42-486D-A8C3-017EB9C0A93F}" destId="{16E9C359-6C69-4235-B8E2-FDB8816E29CA}" srcOrd="0" destOrd="0" presId="urn:microsoft.com/office/officeart/2005/8/layout/process5"/>
    <dgm:cxn modelId="{F7E5DD49-D793-473A-A0AE-84E7D69E6A4A}" type="presParOf" srcId="{7DA77F4D-570A-4971-979B-18F02FB9E212}" destId="{753D9C1B-8F08-425C-929B-86406E09A041}"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C09E8-3F64-4912-8489-7DB53E1817EE}" type="datetimeFigureOut">
              <a:rPr lang="it-IT" smtClean="0"/>
              <a:t>31/03/2021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64268-0468-4D28-8239-0703C25AA3AC}" type="slidenum">
              <a:rPr lang="it-IT" smtClean="0"/>
              <a:t>‹N›</a:t>
            </a:fld>
            <a:endParaRPr lang="it-IT"/>
          </a:p>
        </p:txBody>
      </p:sp>
    </p:spTree>
    <p:extLst>
      <p:ext uri="{BB962C8B-B14F-4D97-AF65-F5344CB8AC3E}">
        <p14:creationId xmlns:p14="http://schemas.microsoft.com/office/powerpoint/2010/main" val="3598329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6064268-0468-4D28-8239-0703C25AA3AC}" type="slidenum">
              <a:rPr lang="it-IT" smtClean="0"/>
              <a:t>21</a:t>
            </a:fld>
            <a:endParaRPr lang="it-IT"/>
          </a:p>
        </p:txBody>
      </p:sp>
    </p:spTree>
    <p:extLst>
      <p:ext uri="{BB962C8B-B14F-4D97-AF65-F5344CB8AC3E}">
        <p14:creationId xmlns:p14="http://schemas.microsoft.com/office/powerpoint/2010/main" val="8506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smtClean="0"/>
              <a:t>Fare clic per modificare lo stile del titolo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2A54C80-263E-416B-A8E0-580EDEADCBDC}"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3/31/2021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07067" y="2278015"/>
            <a:ext cx="7766936" cy="1772818"/>
          </a:xfrm>
        </p:spPr>
        <p:txBody>
          <a:bodyPr/>
          <a:lstStyle/>
          <a:p>
            <a:pPr algn="ctr"/>
            <a:r>
              <a:rPr lang="it-IT" sz="2800" b="1" i="1" dirty="0" smtClean="0"/>
              <a:t>Il sistema socio-familiare dell’alunno straniero:</a:t>
            </a:r>
            <a:r>
              <a:rPr lang="it-IT" sz="2800" dirty="0"/>
              <a:t> </a:t>
            </a:r>
            <a:r>
              <a:rPr lang="it-IT" sz="2800" b="1" i="1" dirty="0" smtClean="0"/>
              <a:t>la mediazione necessaria</a:t>
            </a:r>
            <a:r>
              <a:rPr lang="it-IT" sz="2800" dirty="0" smtClean="0"/>
              <a:t/>
            </a:r>
            <a:br>
              <a:rPr lang="it-IT" sz="2800" dirty="0" smtClean="0"/>
            </a:br>
            <a:endParaRPr lang="it-IT" sz="2800" dirty="0"/>
          </a:p>
        </p:txBody>
      </p:sp>
      <p:sp>
        <p:nvSpPr>
          <p:cNvPr id="3" name="Sottotitolo 2"/>
          <p:cNvSpPr>
            <a:spLocks noGrp="1"/>
          </p:cNvSpPr>
          <p:nvPr>
            <p:ph type="subTitle" idx="1"/>
          </p:nvPr>
        </p:nvSpPr>
        <p:spPr/>
        <p:txBody>
          <a:bodyPr>
            <a:normAutofit/>
          </a:bodyPr>
          <a:lstStyle/>
          <a:p>
            <a:pPr algn="ctr"/>
            <a:r>
              <a:rPr lang="it-IT" sz="2000" b="1" dirty="0" smtClean="0">
                <a:solidFill>
                  <a:srgbClr val="002060"/>
                </a:solidFill>
              </a:rPr>
              <a:t>Di Giordana Curati</a:t>
            </a:r>
            <a:endParaRPr lang="it-IT" sz="2000" b="1" dirty="0">
              <a:solidFill>
                <a:srgbClr val="002060"/>
              </a:solidFill>
            </a:endParaRPr>
          </a:p>
        </p:txBody>
      </p:sp>
      <p:pic>
        <p:nvPicPr>
          <p:cNvPr id="5" name="Immagine 4"/>
          <p:cNvPicPr>
            <a:picLocks noChangeAspect="1"/>
          </p:cNvPicPr>
          <p:nvPr/>
        </p:nvPicPr>
        <p:blipFill>
          <a:blip r:embed="rId2"/>
          <a:stretch>
            <a:fillRect/>
          </a:stretch>
        </p:blipFill>
        <p:spPr>
          <a:xfrm>
            <a:off x="4400294" y="4777132"/>
            <a:ext cx="1907199" cy="1758410"/>
          </a:xfrm>
          <a:prstGeom prst="rect">
            <a:avLst/>
          </a:prstGeom>
        </p:spPr>
      </p:pic>
      <p:pic>
        <p:nvPicPr>
          <p:cNvPr id="6" name="Immagine 5"/>
          <p:cNvPicPr/>
          <p:nvPr/>
        </p:nvPicPr>
        <p:blipFill>
          <a:blip r:embed="rId3">
            <a:extLst>
              <a:ext uri="{28A0092B-C50C-407E-A947-70E740481C1C}">
                <a14:useLocalDpi xmlns:a14="http://schemas.microsoft.com/office/drawing/2010/main" val="0"/>
              </a:ext>
            </a:extLst>
          </a:blip>
          <a:stretch>
            <a:fillRect/>
          </a:stretch>
        </p:blipFill>
        <p:spPr>
          <a:xfrm>
            <a:off x="2866395" y="348859"/>
            <a:ext cx="5003800" cy="1448435"/>
          </a:xfrm>
          <a:prstGeom prst="rect">
            <a:avLst/>
          </a:prstGeom>
        </p:spPr>
      </p:pic>
      <p:pic>
        <p:nvPicPr>
          <p:cNvPr id="7" name="Immagine 6"/>
          <p:cNvPicPr>
            <a:picLocks noChangeAspect="1"/>
          </p:cNvPicPr>
          <p:nvPr/>
        </p:nvPicPr>
        <p:blipFill>
          <a:blip r:embed="rId4"/>
          <a:stretch>
            <a:fillRect/>
          </a:stretch>
        </p:blipFill>
        <p:spPr>
          <a:xfrm>
            <a:off x="8694833" y="317107"/>
            <a:ext cx="579170" cy="755970"/>
          </a:xfrm>
          <a:prstGeom prst="rect">
            <a:avLst/>
          </a:prstGeom>
        </p:spPr>
      </p:pic>
      <p:pic>
        <p:nvPicPr>
          <p:cNvPr id="8" name="Immagine 7"/>
          <p:cNvPicPr>
            <a:picLocks noChangeAspect="1"/>
          </p:cNvPicPr>
          <p:nvPr/>
        </p:nvPicPr>
        <p:blipFill>
          <a:blip r:embed="rId5"/>
          <a:stretch>
            <a:fillRect/>
          </a:stretch>
        </p:blipFill>
        <p:spPr>
          <a:xfrm>
            <a:off x="1267498" y="351966"/>
            <a:ext cx="774259" cy="774259"/>
          </a:xfrm>
          <a:prstGeom prst="rect">
            <a:avLst/>
          </a:prstGeom>
        </p:spPr>
      </p:pic>
    </p:spTree>
    <p:extLst>
      <p:ext uri="{BB962C8B-B14F-4D97-AF65-F5344CB8AC3E}">
        <p14:creationId xmlns:p14="http://schemas.microsoft.com/office/powerpoint/2010/main" val="342028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1371" y="478971"/>
            <a:ext cx="8596668" cy="1320800"/>
          </a:xfrm>
        </p:spPr>
        <p:txBody>
          <a:bodyPr/>
          <a:lstStyle/>
          <a:p>
            <a:pPr algn="ctr"/>
            <a:r>
              <a:rPr lang="it-IT" b="1" dirty="0" smtClean="0">
                <a:solidFill>
                  <a:schemeClr val="tx1"/>
                </a:solidFill>
              </a:rPr>
              <a:t>COSA CI ASPETTIAMO DAI GENITORI?</a:t>
            </a:r>
            <a:endParaRPr lang="it-IT" b="1" dirty="0">
              <a:solidFill>
                <a:schemeClr val="tx1"/>
              </a:solidFill>
            </a:endParaRPr>
          </a:p>
        </p:txBody>
      </p:sp>
      <p:pic>
        <p:nvPicPr>
          <p:cNvPr id="4" name="Immagine 3"/>
          <p:cNvPicPr>
            <a:picLocks noChangeAspect="1"/>
          </p:cNvPicPr>
          <p:nvPr/>
        </p:nvPicPr>
        <p:blipFill>
          <a:blip r:embed="rId2"/>
          <a:stretch>
            <a:fillRect/>
          </a:stretch>
        </p:blipFill>
        <p:spPr>
          <a:xfrm>
            <a:off x="5890495" y="2262285"/>
            <a:ext cx="6096000" cy="3448050"/>
          </a:xfrm>
          <a:prstGeom prst="rect">
            <a:avLst/>
          </a:prstGeom>
        </p:spPr>
      </p:pic>
      <p:pic>
        <p:nvPicPr>
          <p:cNvPr id="5" name="Immagine 4"/>
          <p:cNvPicPr>
            <a:picLocks noChangeAspect="1"/>
          </p:cNvPicPr>
          <p:nvPr/>
        </p:nvPicPr>
        <p:blipFill>
          <a:blip r:embed="rId3"/>
          <a:stretch>
            <a:fillRect/>
          </a:stretch>
        </p:blipFill>
        <p:spPr>
          <a:xfrm>
            <a:off x="229464" y="2262285"/>
            <a:ext cx="5350241" cy="3448050"/>
          </a:xfrm>
          <a:prstGeom prst="rect">
            <a:avLst/>
          </a:prstGeom>
        </p:spPr>
      </p:pic>
    </p:spTree>
    <p:extLst>
      <p:ext uri="{BB962C8B-B14F-4D97-AF65-F5344CB8AC3E}">
        <p14:creationId xmlns:p14="http://schemas.microsoft.com/office/powerpoint/2010/main" val="348362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4" y="109864"/>
            <a:ext cx="8596668" cy="1320800"/>
          </a:xfrm>
        </p:spPr>
        <p:txBody>
          <a:bodyPr/>
          <a:lstStyle/>
          <a:p>
            <a:pPr algn="ctr"/>
            <a:r>
              <a:rPr lang="it-IT" dirty="0">
                <a:solidFill>
                  <a:schemeClr val="accent1">
                    <a:lumMod val="50000"/>
                  </a:schemeClr>
                </a:solidFill>
              </a:rPr>
              <a:t>Partiamo da 3 cose che già sappiamo:</a:t>
            </a:r>
            <a:br>
              <a:rPr lang="it-IT" dirty="0">
                <a:solidFill>
                  <a:schemeClr val="accent1">
                    <a:lumMod val="50000"/>
                  </a:schemeClr>
                </a:solidFill>
              </a:rPr>
            </a:br>
            <a:endParaRPr lang="it-IT" dirty="0">
              <a:solidFill>
                <a:srgbClr val="002060"/>
              </a:solidFill>
            </a:endParaRPr>
          </a:p>
        </p:txBody>
      </p:sp>
      <p:sp>
        <p:nvSpPr>
          <p:cNvPr id="3" name="Segnaposto contenuto 2"/>
          <p:cNvSpPr>
            <a:spLocks noGrp="1"/>
          </p:cNvSpPr>
          <p:nvPr>
            <p:ph idx="1"/>
          </p:nvPr>
        </p:nvSpPr>
        <p:spPr>
          <a:xfrm>
            <a:off x="677334" y="1430665"/>
            <a:ext cx="8596668" cy="4610698"/>
          </a:xfrm>
        </p:spPr>
        <p:txBody>
          <a:bodyPr>
            <a:normAutofit/>
          </a:bodyPr>
          <a:lstStyle/>
          <a:p>
            <a:endParaRPr lang="it-IT" dirty="0" smtClean="0"/>
          </a:p>
          <a:p>
            <a:pPr marL="0" indent="0">
              <a:buNone/>
            </a:pPr>
            <a:endParaRPr lang="it-IT" dirty="0"/>
          </a:p>
        </p:txBody>
      </p:sp>
      <p:sp>
        <p:nvSpPr>
          <p:cNvPr id="4" name="CasellaDiTesto 3"/>
          <p:cNvSpPr txBox="1"/>
          <p:nvPr/>
        </p:nvSpPr>
        <p:spPr>
          <a:xfrm>
            <a:off x="677334" y="1476831"/>
            <a:ext cx="9942175" cy="830997"/>
          </a:xfrm>
          <a:prstGeom prst="rect">
            <a:avLst/>
          </a:prstGeom>
          <a:noFill/>
          <a:ln>
            <a:solidFill>
              <a:schemeClr val="tx2">
                <a:lumMod val="60000"/>
                <a:lumOff val="40000"/>
              </a:schemeClr>
            </a:solidFill>
          </a:ln>
        </p:spPr>
        <p:txBody>
          <a:bodyPr wrap="square" rtlCol="0">
            <a:spAutoFit/>
          </a:bodyPr>
          <a:lstStyle/>
          <a:p>
            <a:r>
              <a:rPr lang="it-IT" sz="2400" b="1" dirty="0" smtClean="0"/>
              <a:t>1. La collaborazione con i genitori degli alunni migliora le possibilità di  successo scolastico</a:t>
            </a:r>
            <a:endParaRPr lang="it-IT" sz="2400" b="1" dirty="0"/>
          </a:p>
        </p:txBody>
      </p:sp>
      <p:sp>
        <p:nvSpPr>
          <p:cNvPr id="5" name="CasellaDiTesto 4"/>
          <p:cNvSpPr txBox="1"/>
          <p:nvPr/>
        </p:nvSpPr>
        <p:spPr>
          <a:xfrm>
            <a:off x="647270" y="3922125"/>
            <a:ext cx="9805169" cy="1200329"/>
          </a:xfrm>
          <a:prstGeom prst="rect">
            <a:avLst/>
          </a:prstGeom>
          <a:noFill/>
          <a:ln>
            <a:solidFill>
              <a:schemeClr val="tx2">
                <a:lumMod val="60000"/>
                <a:lumOff val="40000"/>
              </a:schemeClr>
            </a:solidFill>
          </a:ln>
        </p:spPr>
        <p:txBody>
          <a:bodyPr wrap="square" rtlCol="0">
            <a:spAutoFit/>
          </a:bodyPr>
          <a:lstStyle/>
          <a:p>
            <a:pPr algn="just"/>
            <a:r>
              <a:rPr lang="it-IT" sz="2400" b="1" dirty="0"/>
              <a:t>3</a:t>
            </a:r>
            <a:r>
              <a:rPr lang="it-IT" sz="2400" b="1" dirty="0" smtClean="0"/>
              <a:t>. La relazione con i genitori si basa su riconoscimento dei ruoli, conoscenza personale, individuazione, accoglimento e gestione delle differenze</a:t>
            </a:r>
            <a:endParaRPr lang="it-IT" sz="2400" b="1" dirty="0"/>
          </a:p>
        </p:txBody>
      </p:sp>
      <p:sp>
        <p:nvSpPr>
          <p:cNvPr id="7" name="CasellaDiTesto 6"/>
          <p:cNvSpPr txBox="1"/>
          <p:nvPr/>
        </p:nvSpPr>
        <p:spPr>
          <a:xfrm>
            <a:off x="676519" y="2675629"/>
            <a:ext cx="9775920" cy="830997"/>
          </a:xfrm>
          <a:prstGeom prst="rect">
            <a:avLst/>
          </a:prstGeom>
          <a:noFill/>
          <a:ln>
            <a:solidFill>
              <a:srgbClr val="002060"/>
            </a:solidFill>
          </a:ln>
        </p:spPr>
        <p:txBody>
          <a:bodyPr wrap="square" rtlCol="0">
            <a:spAutoFit/>
          </a:bodyPr>
          <a:lstStyle/>
          <a:p>
            <a:r>
              <a:rPr lang="it-IT" sz="2400" b="1" dirty="0"/>
              <a:t>2</a:t>
            </a:r>
            <a:r>
              <a:rPr lang="it-IT" sz="2400" b="1" dirty="0" smtClean="0"/>
              <a:t>. Gli insegnanti sono professionisti della relazione e dunque esperti di diversità (di alunni e genitori)</a:t>
            </a:r>
            <a:endParaRPr lang="it-IT" sz="2400" b="1" dirty="0"/>
          </a:p>
        </p:txBody>
      </p:sp>
      <p:sp>
        <p:nvSpPr>
          <p:cNvPr id="8" name="CasellaDiTesto 7"/>
          <p:cNvSpPr txBox="1"/>
          <p:nvPr/>
        </p:nvSpPr>
        <p:spPr>
          <a:xfrm>
            <a:off x="689650" y="6087530"/>
            <a:ext cx="10380427" cy="430887"/>
          </a:xfrm>
          <a:prstGeom prst="rect">
            <a:avLst/>
          </a:prstGeom>
          <a:noFill/>
        </p:spPr>
        <p:txBody>
          <a:bodyPr wrap="square" rtlCol="0">
            <a:spAutoFit/>
          </a:bodyPr>
          <a:lstStyle/>
          <a:p>
            <a:r>
              <a:rPr lang="it-IT" sz="2200" b="1" i="1" dirty="0" smtClean="0">
                <a:solidFill>
                  <a:srgbClr val="002060"/>
                </a:solidFill>
              </a:rPr>
              <a:t>COMUNICAZIONE – EMPATIA – NEGOZIAZIONE – FLESSIBILITA’ – CREATIVITA’</a:t>
            </a:r>
            <a:endParaRPr lang="it-IT" sz="2200" b="1" i="1" dirty="0">
              <a:solidFill>
                <a:srgbClr val="002060"/>
              </a:solidFill>
            </a:endParaRPr>
          </a:p>
        </p:txBody>
      </p:sp>
      <p:sp>
        <p:nvSpPr>
          <p:cNvPr id="6" name="Freccia in giù 5"/>
          <p:cNvSpPr/>
          <p:nvPr/>
        </p:nvSpPr>
        <p:spPr>
          <a:xfrm>
            <a:off x="4725195" y="5345805"/>
            <a:ext cx="500945" cy="671695"/>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2677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0150" y="21866"/>
            <a:ext cx="8596668" cy="1320800"/>
          </a:xfrm>
        </p:spPr>
        <p:txBody>
          <a:bodyPr/>
          <a:lstStyle/>
          <a:p>
            <a:pPr algn="ctr"/>
            <a:r>
              <a:rPr lang="it-IT" b="1" dirty="0" smtClean="0">
                <a:solidFill>
                  <a:schemeClr val="accent1">
                    <a:lumMod val="50000"/>
                  </a:schemeClr>
                </a:solidFill>
              </a:rPr>
              <a:t>ASIMMETRIA</a:t>
            </a:r>
            <a:endParaRPr lang="it-IT" b="1" dirty="0">
              <a:solidFill>
                <a:schemeClr val="accent1">
                  <a:lumMod val="50000"/>
                </a:schemeClr>
              </a:solidFill>
            </a:endParaRPr>
          </a:p>
        </p:txBody>
      </p:sp>
      <p:pic>
        <p:nvPicPr>
          <p:cNvPr id="3" name="Immagine 2"/>
          <p:cNvPicPr>
            <a:picLocks noChangeAspect="1"/>
          </p:cNvPicPr>
          <p:nvPr/>
        </p:nvPicPr>
        <p:blipFill rotWithShape="1">
          <a:blip r:embed="rId2"/>
          <a:srcRect l="11111" t="9791" r="9328" b="10967"/>
          <a:stretch/>
        </p:blipFill>
        <p:spPr>
          <a:xfrm>
            <a:off x="1355109" y="764889"/>
            <a:ext cx="8286750" cy="5057776"/>
          </a:xfrm>
          <a:prstGeom prst="rect">
            <a:avLst/>
          </a:prstGeom>
        </p:spPr>
      </p:pic>
      <p:pic>
        <p:nvPicPr>
          <p:cNvPr id="8" name="Immagine 7"/>
          <p:cNvPicPr>
            <a:picLocks noChangeAspect="1"/>
          </p:cNvPicPr>
          <p:nvPr/>
        </p:nvPicPr>
        <p:blipFill>
          <a:blip r:embed="rId3"/>
          <a:stretch>
            <a:fillRect/>
          </a:stretch>
        </p:blipFill>
        <p:spPr>
          <a:xfrm>
            <a:off x="7311021" y="3857954"/>
            <a:ext cx="1785352" cy="999797"/>
          </a:xfrm>
          <a:prstGeom prst="rect">
            <a:avLst/>
          </a:prstGeom>
        </p:spPr>
      </p:pic>
      <p:pic>
        <p:nvPicPr>
          <p:cNvPr id="2064" name="Picture 16" descr="ᐈ Maestra vettore di stock, immagini insegnante | scarica su Depositphotos®"/>
          <p:cNvPicPr>
            <a:picLocks noChangeAspect="1" noChangeArrowheads="1"/>
          </p:cNvPicPr>
          <p:nvPr/>
        </p:nvPicPr>
        <p:blipFill rotWithShape="1">
          <a:blip r:embed="rId4">
            <a:extLst>
              <a:ext uri="{28A0092B-C50C-407E-A947-70E740481C1C}">
                <a14:useLocalDpi xmlns:a14="http://schemas.microsoft.com/office/drawing/2010/main" val="0"/>
              </a:ext>
            </a:extLst>
          </a:blip>
          <a:srcRect l="19986" r="15723"/>
          <a:stretch/>
        </p:blipFill>
        <p:spPr bwMode="auto">
          <a:xfrm>
            <a:off x="1970790" y="1878971"/>
            <a:ext cx="1129598" cy="175700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143125" y="6088559"/>
            <a:ext cx="8715375" cy="769441"/>
          </a:xfrm>
          <a:prstGeom prst="rect">
            <a:avLst/>
          </a:prstGeom>
          <a:noFill/>
        </p:spPr>
        <p:txBody>
          <a:bodyPr wrap="square" rtlCol="0">
            <a:spAutoFit/>
          </a:bodyPr>
          <a:lstStyle/>
          <a:p>
            <a:r>
              <a:rPr lang="it-IT" sz="4400" b="1" dirty="0" smtClean="0">
                <a:solidFill>
                  <a:srgbClr val="C00000"/>
                </a:solidFill>
                <a:effectLst>
                  <a:outerShdw blurRad="38100" dist="38100" dir="2700000" algn="tl">
                    <a:srgbClr val="000000">
                      <a:alpha val="43137"/>
                    </a:srgbClr>
                  </a:outerShdw>
                </a:effectLst>
              </a:rPr>
              <a:t>Contesto e Comunicazione</a:t>
            </a:r>
            <a:endParaRPr lang="it-IT" sz="4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49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fade">
                                      <p:cBhvr>
                                        <p:cTn id="7" dur="500"/>
                                        <p:tgtEl>
                                          <p:spTgt spid="20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8596668" cy="1320800"/>
          </a:xfrm>
        </p:spPr>
        <p:txBody>
          <a:bodyPr/>
          <a:lstStyle/>
          <a:p>
            <a:r>
              <a:rPr lang="it-IT" b="1" dirty="0" smtClean="0">
                <a:effectLst>
                  <a:outerShdw blurRad="38100" dist="38100" dir="2700000" algn="tl">
                    <a:srgbClr val="000000">
                      <a:alpha val="43137"/>
                    </a:srgbClr>
                  </a:outerShdw>
                </a:effectLst>
              </a:rPr>
              <a:t>La scuola italiana e le famiglie immigrate</a:t>
            </a:r>
            <a:endParaRPr lang="it-IT" b="1" dirty="0">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0" y="1320800"/>
            <a:ext cx="12030075" cy="3880773"/>
          </a:xfrm>
        </p:spPr>
        <p:txBody>
          <a:bodyPr>
            <a:noAutofit/>
          </a:bodyPr>
          <a:lstStyle/>
          <a:p>
            <a:pPr marL="0" indent="0">
              <a:spcBef>
                <a:spcPts val="0"/>
              </a:spcBef>
              <a:buNone/>
            </a:pPr>
            <a:r>
              <a:rPr lang="it-IT" sz="2800" dirty="0" smtClean="0"/>
              <a:t> «La scuola è certamente </a:t>
            </a:r>
            <a:r>
              <a:rPr lang="it-IT" sz="2800" b="1" dirty="0" smtClean="0"/>
              <a:t>tra le più coinvolte </a:t>
            </a:r>
            <a:r>
              <a:rPr lang="it-IT" sz="2800" dirty="0" smtClean="0"/>
              <a:t>nella ricerca di nuove strategie per gestire i cambiamenti generati dalla situazione di multiculturalità […]. </a:t>
            </a:r>
            <a:r>
              <a:rPr lang="it-IT" sz="2800" b="1" dirty="0" smtClean="0"/>
              <a:t>Più </a:t>
            </a:r>
            <a:r>
              <a:rPr lang="it-IT" sz="2800" b="1" dirty="0"/>
              <a:t>di </a:t>
            </a:r>
            <a:r>
              <a:rPr lang="it-IT" sz="2800" b="1" dirty="0" smtClean="0"/>
              <a:t>altre </a:t>
            </a:r>
            <a:r>
              <a:rPr lang="it-IT" sz="2800" b="1" dirty="0"/>
              <a:t>istituzioni </a:t>
            </a:r>
            <a:r>
              <a:rPr lang="it-IT" sz="2800" dirty="0"/>
              <a:t>è chiamata a far leva sul potenziale positivo insito </a:t>
            </a:r>
            <a:r>
              <a:rPr lang="it-IT" sz="2800" dirty="0" smtClean="0"/>
              <a:t>nell’in-contro </a:t>
            </a:r>
            <a:r>
              <a:rPr lang="it-IT" sz="2800" dirty="0"/>
              <a:t>tra le culture e a tenere a freno quello negativo, anch’esso insito </a:t>
            </a:r>
            <a:r>
              <a:rPr lang="it-IT" sz="2800" dirty="0" smtClean="0"/>
              <a:t>negli </a:t>
            </a:r>
            <a:r>
              <a:rPr lang="it-IT" sz="2800" dirty="0"/>
              <a:t>incontri di popoli e culture, </a:t>
            </a:r>
            <a:r>
              <a:rPr lang="it-IT" sz="2800" dirty="0" err="1"/>
              <a:t>afﬁnché</a:t>
            </a:r>
            <a:r>
              <a:rPr lang="it-IT" sz="2800" dirty="0"/>
              <a:t> </a:t>
            </a:r>
            <a:r>
              <a:rPr lang="it-IT" sz="2800" u="sng" dirty="0"/>
              <a:t>la xenofobia non prevalga </a:t>
            </a:r>
            <a:r>
              <a:rPr lang="it-IT" sz="2800" u="sng" dirty="0" smtClean="0"/>
              <a:t>sull’empatia</a:t>
            </a:r>
            <a:r>
              <a:rPr lang="it-IT" sz="2800" dirty="0" smtClean="0"/>
              <a:t>» </a:t>
            </a:r>
            <a:r>
              <a:rPr lang="it-IT" sz="2800" dirty="0"/>
              <a:t>Clara </a:t>
            </a:r>
            <a:r>
              <a:rPr lang="it-IT" sz="2800" dirty="0" smtClean="0"/>
              <a:t>Silva, pedagogista</a:t>
            </a:r>
            <a:endParaRPr lang="it-IT" sz="2800" dirty="0"/>
          </a:p>
          <a:p>
            <a:pPr marL="0" indent="0">
              <a:spcBef>
                <a:spcPts val="0"/>
              </a:spcBef>
              <a:buNone/>
            </a:pPr>
            <a:endParaRPr lang="it-IT" sz="2800" dirty="0" smtClean="0"/>
          </a:p>
          <a:p>
            <a:pPr marL="0" indent="0">
              <a:spcBef>
                <a:spcPts val="0"/>
              </a:spcBef>
              <a:buNone/>
            </a:pPr>
            <a:endParaRPr lang="it-IT" sz="2800" dirty="0" smtClean="0"/>
          </a:p>
        </p:txBody>
      </p:sp>
      <p:pic>
        <p:nvPicPr>
          <p:cNvPr id="5" name="Immagine 4"/>
          <p:cNvPicPr>
            <a:picLocks noChangeAspect="1"/>
          </p:cNvPicPr>
          <p:nvPr/>
        </p:nvPicPr>
        <p:blipFill rotWithShape="1">
          <a:blip r:embed="rId2"/>
          <a:srcRect l="13324" t="25180" b="-721"/>
          <a:stretch/>
        </p:blipFill>
        <p:spPr>
          <a:xfrm>
            <a:off x="194384" y="4049965"/>
            <a:ext cx="5649203" cy="2763245"/>
          </a:xfrm>
          <a:prstGeom prst="rect">
            <a:avLst/>
          </a:prstGeom>
        </p:spPr>
      </p:pic>
      <p:pic>
        <p:nvPicPr>
          <p:cNvPr id="6" name="Immagine 5"/>
          <p:cNvPicPr>
            <a:picLocks noChangeAspect="1"/>
          </p:cNvPicPr>
          <p:nvPr/>
        </p:nvPicPr>
        <p:blipFill>
          <a:blip r:embed="rId3"/>
          <a:stretch>
            <a:fillRect/>
          </a:stretch>
        </p:blipFill>
        <p:spPr>
          <a:xfrm>
            <a:off x="6569139" y="4184014"/>
            <a:ext cx="4055057" cy="2673986"/>
          </a:xfrm>
          <a:prstGeom prst="rect">
            <a:avLst/>
          </a:prstGeom>
        </p:spPr>
      </p:pic>
    </p:spTree>
    <p:extLst>
      <p:ext uri="{BB962C8B-B14F-4D97-AF65-F5344CB8AC3E}">
        <p14:creationId xmlns:p14="http://schemas.microsoft.com/office/powerpoint/2010/main" val="338218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0-#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1+#ppt_w/2"/>
                                          </p:val>
                                        </p:tav>
                                        <p:tav tm="100000">
                                          <p:val>
                                            <p:strVal val="#ppt_x"/>
                                          </p:val>
                                        </p:tav>
                                      </p:tavLst>
                                    </p:anim>
                                    <p:anim calcmode="lin" valueType="num">
                                      <p:cBhvr additive="base">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55155" y="1456987"/>
            <a:ext cx="10295466" cy="3880773"/>
          </a:xfrm>
        </p:spPr>
        <p:txBody>
          <a:bodyPr>
            <a:noAutofit/>
          </a:bodyPr>
          <a:lstStyle/>
          <a:p>
            <a:pPr marL="0" indent="0">
              <a:spcBef>
                <a:spcPts val="0"/>
              </a:spcBef>
              <a:buNone/>
            </a:pPr>
            <a:endParaRPr lang="it-IT" sz="2400" dirty="0" smtClean="0">
              <a:solidFill>
                <a:schemeClr val="tx1"/>
              </a:solidFill>
            </a:endParaRPr>
          </a:p>
          <a:p>
            <a:pPr marL="0" indent="0">
              <a:spcBef>
                <a:spcPts val="0"/>
              </a:spcBef>
              <a:buNone/>
            </a:pPr>
            <a:r>
              <a:rPr lang="it-IT" sz="2800" b="1" dirty="0">
                <a:solidFill>
                  <a:schemeClr val="accent2">
                    <a:lumMod val="75000"/>
                  </a:schemeClr>
                </a:solidFill>
              </a:rPr>
              <a:t>La scuola è un’irruzione nella vita </a:t>
            </a:r>
            <a:r>
              <a:rPr lang="it-IT" sz="2800" b="1" dirty="0" smtClean="0">
                <a:solidFill>
                  <a:schemeClr val="accent2">
                    <a:lumMod val="75000"/>
                  </a:schemeClr>
                </a:solidFill>
              </a:rPr>
              <a:t>familiare </a:t>
            </a:r>
            <a:r>
              <a:rPr lang="it-IT" sz="2800" b="1" dirty="0">
                <a:solidFill>
                  <a:schemeClr val="accent2">
                    <a:lumMod val="75000"/>
                  </a:schemeClr>
                </a:solidFill>
              </a:rPr>
              <a:t>degli immigrati</a:t>
            </a:r>
            <a:r>
              <a:rPr lang="it-IT" sz="2400" b="1" dirty="0">
                <a:solidFill>
                  <a:schemeClr val="accent2">
                    <a:lumMod val="75000"/>
                  </a:schemeClr>
                </a:solidFill>
              </a:rPr>
              <a:t/>
            </a:r>
            <a:br>
              <a:rPr lang="it-IT" sz="2400" b="1" dirty="0">
                <a:solidFill>
                  <a:schemeClr val="accent2">
                    <a:lumMod val="75000"/>
                  </a:schemeClr>
                </a:solidFill>
              </a:rPr>
            </a:br>
            <a:endParaRPr lang="it-IT" sz="2600" dirty="0">
              <a:solidFill>
                <a:schemeClr val="tx1"/>
              </a:solidFill>
            </a:endParaRPr>
          </a:p>
          <a:p>
            <a:pPr marL="0" indent="0">
              <a:spcBef>
                <a:spcPts val="0"/>
              </a:spcBef>
              <a:buNone/>
            </a:pPr>
            <a:r>
              <a:rPr lang="it-IT" sz="2600" dirty="0" smtClean="0">
                <a:solidFill>
                  <a:schemeClr val="tx1"/>
                </a:solidFill>
              </a:rPr>
              <a:t>«L’inserimento </a:t>
            </a:r>
            <a:r>
              <a:rPr lang="it-IT" sz="2600" dirty="0">
                <a:solidFill>
                  <a:schemeClr val="tx1"/>
                </a:solidFill>
              </a:rPr>
              <a:t>del figlio nei servizi educativi e nella scuola del paese di </a:t>
            </a:r>
            <a:r>
              <a:rPr lang="it-IT" sz="2600" dirty="0" smtClean="0">
                <a:solidFill>
                  <a:schemeClr val="tx1"/>
                </a:solidFill>
              </a:rPr>
              <a:t>immigrazione rappresenta </a:t>
            </a:r>
            <a:r>
              <a:rPr lang="it-IT" sz="2600" dirty="0">
                <a:solidFill>
                  <a:schemeClr val="tx1"/>
                </a:solidFill>
              </a:rPr>
              <a:t>per i genitori stranieri un </a:t>
            </a:r>
            <a:r>
              <a:rPr lang="it-IT" sz="2600" b="1" dirty="0">
                <a:solidFill>
                  <a:schemeClr val="tx1"/>
                </a:solidFill>
              </a:rPr>
              <a:t>evento cruciale</a:t>
            </a:r>
            <a:r>
              <a:rPr lang="it-IT" sz="2600" dirty="0">
                <a:solidFill>
                  <a:schemeClr val="tx1"/>
                </a:solidFill>
              </a:rPr>
              <a:t>, una </a:t>
            </a:r>
            <a:r>
              <a:rPr lang="it-IT" sz="2600" b="1" dirty="0">
                <a:solidFill>
                  <a:schemeClr val="tx1"/>
                </a:solidFill>
              </a:rPr>
              <a:t>tappa che modifica profondamente </a:t>
            </a:r>
            <a:r>
              <a:rPr lang="it-IT" sz="2600" dirty="0" smtClean="0">
                <a:solidFill>
                  <a:schemeClr val="tx1"/>
                </a:solidFill>
              </a:rPr>
              <a:t>il progetto </a:t>
            </a:r>
            <a:r>
              <a:rPr lang="it-IT" sz="2600" dirty="0">
                <a:solidFill>
                  <a:schemeClr val="tx1"/>
                </a:solidFill>
              </a:rPr>
              <a:t>del nucleo e i legami tra le generazioni. Una sorta di ulteriore </a:t>
            </a:r>
            <a:r>
              <a:rPr lang="it-IT" sz="2600" b="1" dirty="0">
                <a:solidFill>
                  <a:schemeClr val="tx1"/>
                </a:solidFill>
              </a:rPr>
              <a:t>migrazione nella </a:t>
            </a:r>
            <a:r>
              <a:rPr lang="it-IT" sz="2600" b="1" dirty="0" smtClean="0">
                <a:solidFill>
                  <a:schemeClr val="tx1"/>
                </a:solidFill>
              </a:rPr>
              <a:t>migrazione </a:t>
            </a:r>
            <a:r>
              <a:rPr lang="it-IT" sz="2600" dirty="0" smtClean="0">
                <a:solidFill>
                  <a:schemeClr val="tx1"/>
                </a:solidFill>
              </a:rPr>
              <a:t>che </a:t>
            </a:r>
            <a:r>
              <a:rPr lang="it-IT" sz="2600" dirty="0">
                <a:solidFill>
                  <a:schemeClr val="tx1"/>
                </a:solidFill>
              </a:rPr>
              <a:t>richiede nuove forme di </a:t>
            </a:r>
            <a:r>
              <a:rPr lang="it-IT" sz="2600" b="1" i="1" dirty="0">
                <a:solidFill>
                  <a:schemeClr val="accent1">
                    <a:lumMod val="50000"/>
                  </a:schemeClr>
                </a:solidFill>
              </a:rPr>
              <a:t>adattamento, autorizzazioni reciproche, aggiustamenti inediti tra </a:t>
            </a:r>
            <a:r>
              <a:rPr lang="it-IT" sz="2600" b="1" i="1" dirty="0" smtClean="0">
                <a:solidFill>
                  <a:schemeClr val="accent1">
                    <a:lumMod val="50000"/>
                  </a:schemeClr>
                </a:solidFill>
              </a:rPr>
              <a:t>perdite e </a:t>
            </a:r>
            <a:r>
              <a:rPr lang="it-IT" sz="2600" b="1" i="1" dirty="0">
                <a:solidFill>
                  <a:schemeClr val="accent1">
                    <a:lumMod val="50000"/>
                  </a:schemeClr>
                </a:solidFill>
              </a:rPr>
              <a:t>guadagni/nuove acquisizioni</a:t>
            </a:r>
            <a:r>
              <a:rPr lang="it-IT" sz="2600" dirty="0" smtClean="0">
                <a:solidFill>
                  <a:schemeClr val="tx1"/>
                </a:solidFill>
              </a:rPr>
              <a:t>.» </a:t>
            </a:r>
          </a:p>
          <a:p>
            <a:pPr marL="0" indent="0" algn="r">
              <a:spcBef>
                <a:spcPts val="0"/>
              </a:spcBef>
              <a:buNone/>
            </a:pPr>
            <a:endParaRPr lang="it-IT" sz="2400" i="1" dirty="0" smtClean="0">
              <a:solidFill>
                <a:schemeClr val="tx1"/>
              </a:solidFill>
            </a:endParaRPr>
          </a:p>
          <a:p>
            <a:pPr marL="0" indent="0" algn="r">
              <a:spcBef>
                <a:spcPts val="0"/>
              </a:spcBef>
              <a:buNone/>
            </a:pPr>
            <a:r>
              <a:rPr lang="it-IT" sz="2400" i="1" dirty="0" smtClean="0">
                <a:solidFill>
                  <a:schemeClr val="tx1"/>
                </a:solidFill>
              </a:rPr>
              <a:t>Essere genitori…altrove</a:t>
            </a:r>
            <a:r>
              <a:rPr lang="it-IT" sz="2400" dirty="0" smtClean="0">
                <a:solidFill>
                  <a:schemeClr val="tx1"/>
                </a:solidFill>
              </a:rPr>
              <a:t>. G. Favaro</a:t>
            </a:r>
            <a:endParaRPr lang="it-IT" sz="2400" dirty="0">
              <a:solidFill>
                <a:schemeClr val="tx1"/>
              </a:solidFill>
            </a:endParaRPr>
          </a:p>
        </p:txBody>
      </p:sp>
      <p:sp>
        <p:nvSpPr>
          <p:cNvPr id="5" name="Titolo 1"/>
          <p:cNvSpPr txBox="1">
            <a:spLocks/>
          </p:cNvSpPr>
          <p:nvPr/>
        </p:nvSpPr>
        <p:spPr>
          <a:xfrm>
            <a:off x="311284" y="136187"/>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smtClean="0">
                <a:effectLst>
                  <a:outerShdw blurRad="38100" dist="38100" dir="2700000" algn="tl">
                    <a:srgbClr val="000000">
                      <a:alpha val="43137"/>
                    </a:srgbClr>
                  </a:outerShdw>
                </a:effectLst>
              </a:rPr>
              <a:t>Le </a:t>
            </a:r>
            <a:r>
              <a:rPr lang="it-IT" b="1" dirty="0">
                <a:effectLst>
                  <a:outerShdw blurRad="38100" dist="38100" dir="2700000" algn="tl">
                    <a:srgbClr val="000000">
                      <a:alpha val="43137"/>
                    </a:srgbClr>
                  </a:outerShdw>
                </a:effectLst>
              </a:rPr>
              <a:t>famiglie </a:t>
            </a:r>
            <a:r>
              <a:rPr lang="it-IT" b="1" dirty="0" smtClean="0">
                <a:effectLst>
                  <a:outerShdw blurRad="38100" dist="38100" dir="2700000" algn="tl">
                    <a:srgbClr val="000000">
                      <a:alpha val="43137"/>
                    </a:srgbClr>
                  </a:outerShdw>
                </a:effectLst>
              </a:rPr>
              <a:t>immigrate e la scuola italiana</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740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5364" y="-54043"/>
            <a:ext cx="8596669" cy="1677481"/>
          </a:xfrm>
        </p:spPr>
        <p:txBody>
          <a:bodyPr/>
          <a:lstStyle/>
          <a:p>
            <a:r>
              <a:rPr lang="it-IT" dirty="0">
                <a:solidFill>
                  <a:srgbClr val="002060"/>
                </a:solidFill>
              </a:rPr>
              <a:t>Cosa rappresenta la scuola italiana per le famiglie </a:t>
            </a:r>
            <a:r>
              <a:rPr lang="it-IT" dirty="0" smtClean="0">
                <a:solidFill>
                  <a:srgbClr val="002060"/>
                </a:solidFill>
              </a:rPr>
              <a:t>immigrate?</a:t>
            </a:r>
            <a:endParaRPr lang="it-IT" dirty="0"/>
          </a:p>
        </p:txBody>
      </p:sp>
      <p:sp>
        <p:nvSpPr>
          <p:cNvPr id="3" name="Segnaposto contenuto 2"/>
          <p:cNvSpPr>
            <a:spLocks noGrp="1"/>
          </p:cNvSpPr>
          <p:nvPr>
            <p:ph idx="1"/>
          </p:nvPr>
        </p:nvSpPr>
        <p:spPr>
          <a:xfrm>
            <a:off x="757237" y="1377748"/>
            <a:ext cx="9380548" cy="3639545"/>
          </a:xfrm>
          <a:ln>
            <a:solidFill>
              <a:schemeClr val="bg1"/>
            </a:solidFill>
          </a:ln>
        </p:spPr>
        <p:txBody>
          <a:bodyPr>
            <a:normAutofit fontScale="92500" lnSpcReduction="10000"/>
          </a:bodyPr>
          <a:lstStyle/>
          <a:p>
            <a:r>
              <a:rPr lang="it-IT" sz="2800" b="1" dirty="0" smtClean="0">
                <a:solidFill>
                  <a:srgbClr val="C00000"/>
                </a:solidFill>
              </a:rPr>
              <a:t>OPPORTUNITA</a:t>
            </a:r>
            <a:r>
              <a:rPr lang="it-IT" sz="2800" dirty="0" smtClean="0">
                <a:solidFill>
                  <a:schemeClr val="tx1"/>
                </a:solidFill>
              </a:rPr>
              <a:t>’</a:t>
            </a:r>
          </a:p>
          <a:p>
            <a:pPr marL="0" indent="0">
              <a:buNone/>
            </a:pPr>
            <a:r>
              <a:rPr lang="it-IT" sz="2400" dirty="0" smtClean="0">
                <a:solidFill>
                  <a:schemeClr val="tx1"/>
                </a:solidFill>
              </a:rPr>
              <a:t>Costituisce un investimento per migliorare lo status familiare, possibilità di mobilità sociale, riscatto socio-economico, ma anche di prestigio e di immagine</a:t>
            </a:r>
          </a:p>
          <a:p>
            <a:pPr marL="0" indent="0">
              <a:buNone/>
            </a:pPr>
            <a:endParaRPr lang="it-IT" sz="2800" dirty="0" smtClean="0"/>
          </a:p>
          <a:p>
            <a:r>
              <a:rPr lang="it-IT" sz="2800" b="1" dirty="0" smtClean="0">
                <a:solidFill>
                  <a:srgbClr val="C00000"/>
                </a:solidFill>
              </a:rPr>
              <a:t>CRISI</a:t>
            </a:r>
          </a:p>
          <a:p>
            <a:pPr marL="0" indent="0">
              <a:buNone/>
            </a:pPr>
            <a:r>
              <a:rPr lang="it-IT" sz="2400" dirty="0" smtClean="0">
                <a:solidFill>
                  <a:schemeClr val="tx1"/>
                </a:solidFill>
              </a:rPr>
              <a:t>Aumenta la frattura tra la cultura familiare del paese di provenienza e quella della scuola del paese d’arrivo, paura di perdere il controllo educativo e la continuità identitaria</a:t>
            </a:r>
          </a:p>
        </p:txBody>
      </p:sp>
      <p:sp>
        <p:nvSpPr>
          <p:cNvPr id="4" name="CasellaDiTesto 3"/>
          <p:cNvSpPr txBox="1"/>
          <p:nvPr/>
        </p:nvSpPr>
        <p:spPr>
          <a:xfrm>
            <a:off x="2433638" y="5435760"/>
            <a:ext cx="6541591" cy="492443"/>
          </a:xfrm>
          <a:prstGeom prst="rect">
            <a:avLst/>
          </a:prstGeom>
          <a:noFill/>
        </p:spPr>
        <p:txBody>
          <a:bodyPr wrap="square" rtlCol="0">
            <a:spAutoFit/>
          </a:bodyPr>
          <a:lstStyle/>
          <a:p>
            <a:r>
              <a:rPr lang="it-IT" sz="2600" b="1" dirty="0" smtClean="0">
                <a:latin typeface="Bodoni MT Black" panose="02070A03080606020203" pitchFamily="18" charset="0"/>
              </a:rPr>
              <a:t>FORTE PRESSIONE SUI RAGAZZI</a:t>
            </a:r>
            <a:endParaRPr lang="it-IT" sz="2600" b="1" dirty="0">
              <a:latin typeface="Bodoni MT Black" panose="02070A03080606020203" pitchFamily="18" charset="0"/>
            </a:endParaRPr>
          </a:p>
        </p:txBody>
      </p:sp>
      <p:pic>
        <p:nvPicPr>
          <p:cNvPr id="5" name="Immagine 4"/>
          <p:cNvPicPr>
            <a:picLocks noChangeAspect="1"/>
          </p:cNvPicPr>
          <p:nvPr/>
        </p:nvPicPr>
        <p:blipFill rotWithShape="1">
          <a:blip r:embed="rId2"/>
          <a:srcRect l="-2479" t="13693" r="2479" b="-1442"/>
          <a:stretch/>
        </p:blipFill>
        <p:spPr>
          <a:xfrm>
            <a:off x="0" y="5017293"/>
            <a:ext cx="2433638" cy="1835457"/>
          </a:xfrm>
          <a:prstGeom prst="rect">
            <a:avLst/>
          </a:prstGeom>
        </p:spPr>
      </p:pic>
      <p:pic>
        <p:nvPicPr>
          <p:cNvPr id="6" name="Immagine 5"/>
          <p:cNvPicPr>
            <a:picLocks noChangeAspect="1"/>
          </p:cNvPicPr>
          <p:nvPr/>
        </p:nvPicPr>
        <p:blipFill>
          <a:blip r:embed="rId3"/>
          <a:stretch>
            <a:fillRect/>
          </a:stretch>
        </p:blipFill>
        <p:spPr>
          <a:xfrm>
            <a:off x="8846641" y="4891088"/>
            <a:ext cx="3345359" cy="1914852"/>
          </a:xfrm>
          <a:prstGeom prst="rect">
            <a:avLst/>
          </a:prstGeom>
        </p:spPr>
      </p:pic>
    </p:spTree>
    <p:extLst>
      <p:ext uri="{BB962C8B-B14F-4D97-AF65-F5344CB8AC3E}">
        <p14:creationId xmlns:p14="http://schemas.microsoft.com/office/powerpoint/2010/main" val="90859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0234" y="2495550"/>
            <a:ext cx="8596668" cy="1320800"/>
          </a:xfrm>
        </p:spPr>
        <p:txBody>
          <a:bodyPr>
            <a:normAutofit fontScale="90000"/>
          </a:bodyPr>
          <a:lstStyle/>
          <a:p>
            <a:r>
              <a:rPr lang="it-IT" b="1" dirty="0" smtClean="0">
                <a:solidFill>
                  <a:schemeClr val="accent1">
                    <a:lumMod val="50000"/>
                  </a:schemeClr>
                </a:solidFill>
              </a:rPr>
              <a:t>Quali sono le sfide che devono sostenere le famiglie straniere quando arriva la scuola??</a:t>
            </a:r>
            <a:endParaRPr lang="it-IT" b="1" dirty="0">
              <a:solidFill>
                <a:schemeClr val="accent1">
                  <a:lumMod val="50000"/>
                </a:schemeClr>
              </a:solidFill>
            </a:endParaRPr>
          </a:p>
        </p:txBody>
      </p:sp>
    </p:spTree>
    <p:extLst>
      <p:ext uri="{BB962C8B-B14F-4D97-AF65-F5344CB8AC3E}">
        <p14:creationId xmlns:p14="http://schemas.microsoft.com/office/powerpoint/2010/main" val="3578977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3071" y="318655"/>
            <a:ext cx="9323916" cy="1320800"/>
          </a:xfrm>
        </p:spPr>
        <p:txBody>
          <a:bodyPr>
            <a:normAutofit fontScale="90000"/>
          </a:bodyPr>
          <a:lstStyle/>
          <a:p>
            <a:pPr algn="ctr">
              <a:lnSpc>
                <a:spcPct val="150000"/>
              </a:lnSpc>
            </a:pPr>
            <a:r>
              <a:rPr lang="it-IT" sz="4000" b="1" dirty="0" smtClean="0">
                <a:solidFill>
                  <a:schemeClr val="tx1"/>
                </a:solidFill>
              </a:rPr>
              <a:t>Tipologie di famiglie </a:t>
            </a:r>
            <a:r>
              <a:rPr lang="it-IT" b="1" dirty="0" smtClean="0">
                <a:solidFill>
                  <a:schemeClr val="tx1"/>
                </a:solidFill>
              </a:rPr>
              <a:t/>
            </a:r>
            <a:br>
              <a:rPr lang="it-IT" b="1" dirty="0" smtClean="0">
                <a:solidFill>
                  <a:schemeClr val="tx1"/>
                </a:solidFill>
              </a:rPr>
            </a:br>
            <a:r>
              <a:rPr lang="it-IT" sz="2800" b="1" dirty="0" smtClean="0">
                <a:solidFill>
                  <a:schemeClr val="tx1"/>
                </a:solidFill>
              </a:rPr>
              <a:t>(ovvero…l’importanza di conoscere il vissuto migratorio)</a:t>
            </a:r>
            <a:endParaRPr lang="it-IT" sz="2800" b="1" dirty="0">
              <a:solidFill>
                <a:schemeClr val="tx1"/>
              </a:solidFill>
            </a:endParaRPr>
          </a:p>
        </p:txBody>
      </p:sp>
      <p:sp>
        <p:nvSpPr>
          <p:cNvPr id="3" name="Segnaposto contenuto 2"/>
          <p:cNvSpPr>
            <a:spLocks noGrp="1"/>
          </p:cNvSpPr>
          <p:nvPr>
            <p:ph idx="1"/>
          </p:nvPr>
        </p:nvSpPr>
        <p:spPr>
          <a:xfrm>
            <a:off x="490297" y="1639455"/>
            <a:ext cx="8596668" cy="3880773"/>
          </a:xfrm>
        </p:spPr>
        <p:txBody>
          <a:bodyPr>
            <a:normAutofit/>
          </a:bodyPr>
          <a:lstStyle/>
          <a:p>
            <a:pPr marL="0" indent="0">
              <a:buNone/>
            </a:pPr>
            <a:endParaRPr lang="it-IT" sz="2800" dirty="0" smtClean="0"/>
          </a:p>
          <a:p>
            <a:r>
              <a:rPr lang="it-IT" sz="3600" b="1" dirty="0" smtClean="0">
                <a:solidFill>
                  <a:srgbClr val="002060"/>
                </a:solidFill>
              </a:rPr>
              <a:t>Famiglie composte nel paese di approdo</a:t>
            </a:r>
          </a:p>
          <a:p>
            <a:pPr marL="0" indent="0">
              <a:buNone/>
            </a:pPr>
            <a:endParaRPr lang="it-IT" sz="3600" b="1" dirty="0" smtClean="0">
              <a:solidFill>
                <a:srgbClr val="002060"/>
              </a:solidFill>
            </a:endParaRPr>
          </a:p>
          <a:p>
            <a:r>
              <a:rPr lang="it-IT" sz="3600" b="1" dirty="0" smtClean="0">
                <a:solidFill>
                  <a:schemeClr val="accent1">
                    <a:lumMod val="50000"/>
                  </a:schemeClr>
                </a:solidFill>
              </a:rPr>
              <a:t>Famiglie </a:t>
            </a:r>
            <a:r>
              <a:rPr lang="it-IT" sz="3600" b="1" dirty="0">
                <a:solidFill>
                  <a:schemeClr val="accent1">
                    <a:lumMod val="50000"/>
                  </a:schemeClr>
                </a:solidFill>
              </a:rPr>
              <a:t>composte nel paese di origine</a:t>
            </a:r>
          </a:p>
          <a:p>
            <a:endParaRPr lang="it-IT" sz="3600" b="1" dirty="0" smtClean="0">
              <a:solidFill>
                <a:srgbClr val="002060"/>
              </a:solidFill>
            </a:endParaRPr>
          </a:p>
          <a:p>
            <a:pPr marL="0" indent="0">
              <a:buNone/>
            </a:pPr>
            <a:endParaRPr lang="it-IT" dirty="0"/>
          </a:p>
        </p:txBody>
      </p:sp>
    </p:spTree>
    <p:extLst>
      <p:ext uri="{BB962C8B-B14F-4D97-AF65-F5344CB8AC3E}">
        <p14:creationId xmlns:p14="http://schemas.microsoft.com/office/powerpoint/2010/main" val="334974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4042" y="339436"/>
            <a:ext cx="10298561" cy="1320800"/>
          </a:xfrm>
        </p:spPr>
        <p:txBody>
          <a:bodyPr>
            <a:normAutofit fontScale="90000"/>
          </a:bodyPr>
          <a:lstStyle/>
          <a:p>
            <a:r>
              <a:rPr lang="it-IT" b="1" u="sng" dirty="0">
                <a:solidFill>
                  <a:srgbClr val="002060"/>
                </a:solidFill>
                <a:effectLst>
                  <a:outerShdw blurRad="38100" dist="38100" dir="2700000" algn="tl">
                    <a:srgbClr val="000000">
                      <a:alpha val="43137"/>
                    </a:srgbClr>
                  </a:outerShdw>
                </a:effectLst>
              </a:rPr>
              <a:t>Famiglie composte nel paese di </a:t>
            </a:r>
            <a:r>
              <a:rPr lang="it-IT" b="1" u="sng" dirty="0" smtClean="0">
                <a:solidFill>
                  <a:srgbClr val="002060"/>
                </a:solidFill>
                <a:effectLst>
                  <a:outerShdw blurRad="38100" dist="38100" dir="2700000" algn="tl">
                    <a:srgbClr val="000000">
                      <a:alpha val="43137"/>
                    </a:srgbClr>
                  </a:outerShdw>
                </a:effectLst>
              </a:rPr>
              <a:t>approdo</a:t>
            </a:r>
            <a:br>
              <a:rPr lang="it-IT" b="1" u="sng" dirty="0" smtClean="0">
                <a:solidFill>
                  <a:srgbClr val="002060"/>
                </a:solidFill>
                <a:effectLst>
                  <a:outerShdw blurRad="38100" dist="38100" dir="2700000" algn="tl">
                    <a:srgbClr val="000000">
                      <a:alpha val="43137"/>
                    </a:srgbClr>
                  </a:outerShdw>
                </a:effectLst>
              </a:rPr>
            </a:br>
            <a:r>
              <a:rPr lang="it-IT" dirty="0" smtClean="0">
                <a:solidFill>
                  <a:schemeClr val="tx1"/>
                </a:solidFill>
              </a:rPr>
              <a:t>stabilizzate</a:t>
            </a:r>
            <a:r>
              <a:rPr lang="it-IT" b="1" dirty="0" smtClean="0">
                <a:solidFill>
                  <a:schemeClr val="tx1"/>
                </a:solidFill>
              </a:rPr>
              <a:t/>
            </a:r>
            <a:br>
              <a:rPr lang="it-IT" b="1" dirty="0" smtClean="0">
                <a:solidFill>
                  <a:schemeClr val="tx1"/>
                </a:solidFill>
              </a:rPr>
            </a:br>
            <a:r>
              <a:rPr lang="it-IT" sz="2700" b="1" dirty="0" smtClean="0">
                <a:solidFill>
                  <a:srgbClr val="002060"/>
                </a:solidFill>
              </a:rPr>
              <a:t>La coppia</a:t>
            </a:r>
            <a:r>
              <a:rPr lang="it-IT" sz="2700" b="1" dirty="0">
                <a:solidFill>
                  <a:srgbClr val="002060"/>
                </a:solidFill>
              </a:rPr>
              <a:t> </a:t>
            </a:r>
            <a:r>
              <a:rPr lang="it-IT" sz="2700" b="1" dirty="0" smtClean="0">
                <a:solidFill>
                  <a:srgbClr val="002060"/>
                </a:solidFill>
              </a:rPr>
              <a:t>emigra e forma un nucleo familiare nel paese di accoglienza, poi uno o più figli entrano nella scuola dell’infanzia, oppure direttamente alla primaria</a:t>
            </a:r>
            <a:r>
              <a:rPr lang="it-IT" sz="4000" b="1" dirty="0" smtClean="0">
                <a:solidFill>
                  <a:srgbClr val="002060"/>
                </a:solidFill>
              </a:rPr>
              <a:t/>
            </a:r>
            <a:br>
              <a:rPr lang="it-IT" sz="4000" b="1" dirty="0" smtClean="0">
                <a:solidFill>
                  <a:srgbClr val="002060"/>
                </a:solidFill>
              </a:rPr>
            </a:br>
            <a:r>
              <a:rPr lang="it-IT" sz="4000" b="1" dirty="0" smtClean="0">
                <a:solidFill>
                  <a:srgbClr val="002060"/>
                </a:solidFill>
              </a:rPr>
              <a:t/>
            </a:r>
            <a:br>
              <a:rPr lang="it-IT" sz="4000" b="1" dirty="0" smtClean="0">
                <a:solidFill>
                  <a:srgbClr val="002060"/>
                </a:solidFill>
              </a:rPr>
            </a:br>
            <a:r>
              <a:rPr lang="it-IT" b="1" dirty="0">
                <a:solidFill>
                  <a:srgbClr val="002060"/>
                </a:solidFill>
              </a:rPr>
              <a:t/>
            </a:r>
            <a:br>
              <a:rPr lang="it-IT" b="1" dirty="0">
                <a:solidFill>
                  <a:srgbClr val="002060"/>
                </a:solidFill>
              </a:rPr>
            </a:br>
            <a:endParaRPr lang="it-IT" dirty="0"/>
          </a:p>
        </p:txBody>
      </p:sp>
      <p:sp>
        <p:nvSpPr>
          <p:cNvPr id="3" name="Segnaposto contenuto 2"/>
          <p:cNvSpPr>
            <a:spLocks noGrp="1"/>
          </p:cNvSpPr>
          <p:nvPr>
            <p:ph idx="1"/>
          </p:nvPr>
        </p:nvSpPr>
        <p:spPr>
          <a:xfrm>
            <a:off x="0" y="3105070"/>
            <a:ext cx="12187238" cy="4095830"/>
          </a:xfrm>
        </p:spPr>
        <p:txBody>
          <a:bodyPr>
            <a:normAutofit/>
          </a:bodyPr>
          <a:lstStyle/>
          <a:p>
            <a:r>
              <a:rPr lang="it-IT" sz="2400" b="1" dirty="0" smtClean="0">
                <a:solidFill>
                  <a:schemeClr val="tx1"/>
                </a:solidFill>
              </a:rPr>
              <a:t>Mancanza della comunità, della famiglia allargata, degli anziani, </a:t>
            </a:r>
            <a:r>
              <a:rPr lang="it-IT" sz="2400" b="1" dirty="0" smtClean="0">
                <a:solidFill>
                  <a:srgbClr val="FF0000"/>
                </a:solidFill>
              </a:rPr>
              <a:t>vita quotidiana</a:t>
            </a:r>
            <a:endParaRPr lang="it-IT" sz="2400" b="1" dirty="0" smtClean="0">
              <a:solidFill>
                <a:schemeClr val="tx1"/>
              </a:solidFill>
            </a:endParaRPr>
          </a:p>
          <a:p>
            <a:r>
              <a:rPr lang="it-IT" sz="2400" b="1" dirty="0" smtClean="0">
                <a:solidFill>
                  <a:schemeClr val="tx1"/>
                </a:solidFill>
              </a:rPr>
              <a:t>Elaborazione del vissuto migratorio attraverso la genitorialità, </a:t>
            </a:r>
            <a:r>
              <a:rPr lang="it-IT" sz="2400" b="1" dirty="0" smtClean="0">
                <a:solidFill>
                  <a:srgbClr val="FF0000"/>
                </a:solidFill>
              </a:rPr>
              <a:t>integrazione</a:t>
            </a:r>
            <a:endParaRPr lang="it-IT" sz="2400" b="1" dirty="0" smtClean="0">
              <a:solidFill>
                <a:schemeClr val="tx1"/>
              </a:solidFill>
            </a:endParaRPr>
          </a:p>
          <a:p>
            <a:r>
              <a:rPr lang="it-IT" sz="2400" b="1" dirty="0" smtClean="0">
                <a:solidFill>
                  <a:schemeClr val="tx1"/>
                </a:solidFill>
              </a:rPr>
              <a:t>Ridimensionamento economico, </a:t>
            </a:r>
            <a:r>
              <a:rPr lang="it-IT" sz="2400" b="1" dirty="0" smtClean="0">
                <a:solidFill>
                  <a:srgbClr val="FF0000"/>
                </a:solidFill>
              </a:rPr>
              <a:t>status</a:t>
            </a:r>
            <a:endParaRPr lang="it-IT" sz="2400" b="1" dirty="0" smtClean="0">
              <a:solidFill>
                <a:schemeClr val="tx1"/>
              </a:solidFill>
            </a:endParaRPr>
          </a:p>
          <a:p>
            <a:r>
              <a:rPr lang="it-IT" sz="2400" b="1" dirty="0" smtClean="0">
                <a:solidFill>
                  <a:schemeClr val="tx1"/>
                </a:solidFill>
              </a:rPr>
              <a:t>Modifica dei ruoli e compiti familiari, </a:t>
            </a:r>
            <a:r>
              <a:rPr lang="it-IT" sz="2400" b="1" dirty="0" smtClean="0">
                <a:solidFill>
                  <a:srgbClr val="FF0000"/>
                </a:solidFill>
              </a:rPr>
              <a:t>negoziazione</a:t>
            </a:r>
            <a:endParaRPr lang="it-IT" sz="2400" b="1" dirty="0" smtClean="0">
              <a:solidFill>
                <a:schemeClr val="tx1"/>
              </a:solidFill>
            </a:endParaRPr>
          </a:p>
          <a:p>
            <a:r>
              <a:rPr lang="it-IT" sz="2400" b="1" dirty="0" smtClean="0">
                <a:solidFill>
                  <a:schemeClr val="tx1"/>
                </a:solidFill>
              </a:rPr>
              <a:t>Decisioni difficili e complesse su scelte educative, </a:t>
            </a:r>
            <a:r>
              <a:rPr lang="it-IT" sz="2400" b="1" dirty="0" smtClean="0">
                <a:solidFill>
                  <a:srgbClr val="FF0000"/>
                </a:solidFill>
              </a:rPr>
              <a:t>identità/continuità</a:t>
            </a:r>
            <a:endParaRPr lang="it-IT" sz="2400" b="1" dirty="0" smtClean="0">
              <a:solidFill>
                <a:schemeClr val="tx1"/>
              </a:solidFill>
            </a:endParaRPr>
          </a:p>
          <a:p>
            <a:endParaRPr lang="it-IT" sz="2600" b="1" dirty="0"/>
          </a:p>
        </p:txBody>
      </p:sp>
    </p:spTree>
    <p:extLst>
      <p:ext uri="{BB962C8B-B14F-4D97-AF65-F5344CB8AC3E}">
        <p14:creationId xmlns:p14="http://schemas.microsoft.com/office/powerpoint/2010/main" val="35424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7950" y="241673"/>
            <a:ext cx="10794229" cy="2430090"/>
          </a:xfrm>
        </p:spPr>
        <p:txBody>
          <a:bodyPr>
            <a:normAutofit fontScale="90000"/>
          </a:bodyPr>
          <a:lstStyle/>
          <a:p>
            <a:r>
              <a:rPr lang="it-IT" b="1" u="sng" dirty="0">
                <a:solidFill>
                  <a:schemeClr val="accent1">
                    <a:lumMod val="50000"/>
                  </a:schemeClr>
                </a:solidFill>
                <a:effectLst>
                  <a:outerShdw blurRad="38100" dist="38100" dir="2700000" algn="tl">
                    <a:srgbClr val="000000">
                      <a:alpha val="43137"/>
                    </a:srgbClr>
                  </a:outerShdw>
                </a:effectLst>
              </a:rPr>
              <a:t>Famiglie composte nel paese di </a:t>
            </a:r>
            <a:r>
              <a:rPr lang="it-IT" b="1" u="sng" dirty="0" smtClean="0">
                <a:solidFill>
                  <a:schemeClr val="accent1">
                    <a:lumMod val="50000"/>
                  </a:schemeClr>
                </a:solidFill>
                <a:effectLst>
                  <a:outerShdw blurRad="38100" dist="38100" dir="2700000" algn="tl">
                    <a:srgbClr val="000000">
                      <a:alpha val="43137"/>
                    </a:srgbClr>
                  </a:outerShdw>
                </a:effectLst>
              </a:rPr>
              <a:t>origine</a:t>
            </a:r>
            <a:r>
              <a:rPr lang="it-IT" b="1" dirty="0">
                <a:solidFill>
                  <a:schemeClr val="accent1">
                    <a:lumMod val="50000"/>
                  </a:schemeClr>
                </a:solidFill>
              </a:rPr>
              <a:t> </a:t>
            </a:r>
            <a:r>
              <a:rPr lang="it-IT" dirty="0" smtClean="0">
                <a:solidFill>
                  <a:schemeClr val="tx1"/>
                </a:solidFill>
              </a:rPr>
              <a:t>ricongiunte/spezzate</a:t>
            </a:r>
            <a:r>
              <a:rPr lang="it-IT" dirty="0" smtClean="0"/>
              <a:t/>
            </a:r>
            <a:br>
              <a:rPr lang="it-IT" dirty="0" smtClean="0"/>
            </a:br>
            <a:r>
              <a:rPr lang="it-IT" sz="1000" dirty="0" smtClean="0"/>
              <a:t>|</a:t>
            </a:r>
            <a:r>
              <a:rPr lang="it-IT" sz="2700" b="1" dirty="0" smtClean="0">
                <a:solidFill>
                  <a:schemeClr val="accent2">
                    <a:lumMod val="75000"/>
                  </a:schemeClr>
                </a:solidFill>
              </a:rPr>
              <a:t>Emigra uno dei due coniugi: uomo (nord africa, </a:t>
            </a:r>
            <a:r>
              <a:rPr lang="it-IT" sz="2700" b="1" dirty="0" err="1" smtClean="0">
                <a:solidFill>
                  <a:schemeClr val="accent2">
                    <a:lumMod val="75000"/>
                  </a:schemeClr>
                </a:solidFill>
              </a:rPr>
              <a:t>bangladesh</a:t>
            </a:r>
            <a:r>
              <a:rPr lang="it-IT" sz="2700" b="1" dirty="0" smtClean="0">
                <a:solidFill>
                  <a:schemeClr val="accent2">
                    <a:lumMod val="75000"/>
                  </a:schemeClr>
                </a:solidFill>
              </a:rPr>
              <a:t>, </a:t>
            </a:r>
            <a:r>
              <a:rPr lang="it-IT" sz="2700" b="1" dirty="0" err="1" smtClean="0">
                <a:solidFill>
                  <a:schemeClr val="accent2">
                    <a:lumMod val="75000"/>
                  </a:schemeClr>
                </a:solidFill>
              </a:rPr>
              <a:t>pakistan</a:t>
            </a:r>
            <a:r>
              <a:rPr lang="it-IT" sz="2700" b="1" dirty="0" smtClean="0">
                <a:solidFill>
                  <a:schemeClr val="accent2">
                    <a:lumMod val="75000"/>
                  </a:schemeClr>
                </a:solidFill>
              </a:rPr>
              <a:t>) o donna (centro-sud </a:t>
            </a:r>
            <a:r>
              <a:rPr lang="it-IT" sz="2700" b="1" dirty="0" err="1" smtClean="0">
                <a:solidFill>
                  <a:schemeClr val="accent2">
                    <a:lumMod val="75000"/>
                  </a:schemeClr>
                </a:solidFill>
              </a:rPr>
              <a:t>america</a:t>
            </a:r>
            <a:r>
              <a:rPr lang="it-IT" sz="2700" b="1" dirty="0" smtClean="0">
                <a:solidFill>
                  <a:schemeClr val="accent2">
                    <a:lumMod val="75000"/>
                  </a:schemeClr>
                </a:solidFill>
              </a:rPr>
              <a:t>, </a:t>
            </a:r>
            <a:r>
              <a:rPr lang="it-IT" sz="2700" b="1" dirty="0" err="1" smtClean="0">
                <a:solidFill>
                  <a:schemeClr val="accent2">
                    <a:lumMod val="75000"/>
                  </a:schemeClr>
                </a:solidFill>
              </a:rPr>
              <a:t>russia</a:t>
            </a:r>
            <a:r>
              <a:rPr lang="it-IT" sz="2700" b="1" dirty="0" smtClean="0">
                <a:solidFill>
                  <a:schemeClr val="accent2">
                    <a:lumMod val="75000"/>
                  </a:schemeClr>
                </a:solidFill>
              </a:rPr>
              <a:t>/ucraina, filippine). </a:t>
            </a:r>
            <a:r>
              <a:rPr lang="it-IT" sz="2700" b="1" dirty="0">
                <a:solidFill>
                  <a:schemeClr val="accent2">
                    <a:lumMod val="75000"/>
                  </a:schemeClr>
                </a:solidFill>
              </a:rPr>
              <a:t>Più raramente, emigra la </a:t>
            </a:r>
            <a:r>
              <a:rPr lang="it-IT" sz="2700" b="1" dirty="0" smtClean="0">
                <a:solidFill>
                  <a:schemeClr val="accent2">
                    <a:lumMod val="75000"/>
                  </a:schemeClr>
                </a:solidFill>
              </a:rPr>
              <a:t>coppia (Cina). Poi immigra la prole, con o senza l’altro coniuge. </a:t>
            </a:r>
            <a:endParaRPr lang="it-IT" sz="2800" dirty="0">
              <a:solidFill>
                <a:schemeClr val="accent2">
                  <a:lumMod val="50000"/>
                </a:schemeClr>
              </a:solidFill>
            </a:endParaRPr>
          </a:p>
        </p:txBody>
      </p:sp>
      <p:sp>
        <p:nvSpPr>
          <p:cNvPr id="3" name="Segnaposto contenuto 2"/>
          <p:cNvSpPr>
            <a:spLocks noGrp="1"/>
          </p:cNvSpPr>
          <p:nvPr>
            <p:ph idx="1"/>
          </p:nvPr>
        </p:nvSpPr>
        <p:spPr>
          <a:xfrm>
            <a:off x="149030" y="2805778"/>
            <a:ext cx="11671900" cy="2323435"/>
          </a:xfrm>
        </p:spPr>
        <p:txBody>
          <a:bodyPr>
            <a:normAutofit/>
          </a:bodyPr>
          <a:lstStyle/>
          <a:p>
            <a:r>
              <a:rPr lang="it-IT" sz="2400" b="1" dirty="0" smtClean="0">
                <a:solidFill>
                  <a:schemeClr val="tx1"/>
                </a:solidFill>
              </a:rPr>
              <a:t>Distacco (dai 3 ai 6 anni) di uno o due membri, </a:t>
            </a:r>
            <a:r>
              <a:rPr lang="it-IT" sz="2400" b="1" dirty="0" smtClean="0">
                <a:solidFill>
                  <a:srgbClr val="FF0000"/>
                </a:solidFill>
              </a:rPr>
              <a:t>abbandono</a:t>
            </a:r>
          </a:p>
          <a:p>
            <a:r>
              <a:rPr lang="it-IT" sz="2400" b="1" dirty="0" smtClean="0">
                <a:solidFill>
                  <a:schemeClr val="tx1"/>
                </a:solidFill>
              </a:rPr>
              <a:t>Ricomposizione e ridefinizione dei ruoli (percorso difficile per tutte ‘le </a:t>
            </a:r>
            <a:r>
              <a:rPr lang="it-IT" sz="2400" b="1" dirty="0" err="1" smtClean="0">
                <a:solidFill>
                  <a:schemeClr val="tx1"/>
                </a:solidFill>
              </a:rPr>
              <a:t>parti’</a:t>
            </a:r>
            <a:r>
              <a:rPr lang="it-IT" sz="2400" b="1" dirty="0" smtClean="0">
                <a:solidFill>
                  <a:schemeClr val="tx1"/>
                </a:solidFill>
              </a:rPr>
              <a:t>), </a:t>
            </a:r>
            <a:r>
              <a:rPr lang="it-IT" sz="2400" b="1" dirty="0" smtClean="0">
                <a:solidFill>
                  <a:srgbClr val="FF0000"/>
                </a:solidFill>
              </a:rPr>
              <a:t>riconoscimento</a:t>
            </a:r>
            <a:r>
              <a:rPr lang="it-IT" sz="2400" b="1" dirty="0" smtClean="0">
                <a:solidFill>
                  <a:schemeClr val="tx1"/>
                </a:solidFill>
              </a:rPr>
              <a:t> </a:t>
            </a:r>
          </a:p>
          <a:p>
            <a:r>
              <a:rPr lang="it-IT" sz="2400" b="1" dirty="0" smtClean="0">
                <a:solidFill>
                  <a:schemeClr val="tx1"/>
                </a:solidFill>
              </a:rPr>
              <a:t>Mancanza </a:t>
            </a:r>
            <a:r>
              <a:rPr lang="it-IT" sz="2400" b="1" dirty="0">
                <a:solidFill>
                  <a:schemeClr val="tx1"/>
                </a:solidFill>
              </a:rPr>
              <a:t>e lutto per scomparsa di </a:t>
            </a:r>
            <a:r>
              <a:rPr lang="it-IT" sz="2400" b="1" dirty="0" smtClean="0">
                <a:solidFill>
                  <a:schemeClr val="tx1"/>
                </a:solidFill>
              </a:rPr>
              <a:t>comunità e </a:t>
            </a:r>
            <a:r>
              <a:rPr lang="it-IT" sz="2400" b="1" dirty="0">
                <a:solidFill>
                  <a:schemeClr val="tx1"/>
                </a:solidFill>
              </a:rPr>
              <a:t>altri </a:t>
            </a:r>
            <a:r>
              <a:rPr lang="it-IT" sz="2400" b="1" dirty="0" smtClean="0">
                <a:solidFill>
                  <a:schemeClr val="tx1"/>
                </a:solidFill>
              </a:rPr>
              <a:t>parenti, </a:t>
            </a:r>
            <a:r>
              <a:rPr lang="it-IT" sz="2400" b="1" dirty="0" smtClean="0">
                <a:solidFill>
                  <a:srgbClr val="FF0000"/>
                </a:solidFill>
              </a:rPr>
              <a:t>identità</a:t>
            </a:r>
            <a:r>
              <a:rPr lang="it-IT" sz="2400" b="1" dirty="0" smtClean="0">
                <a:solidFill>
                  <a:schemeClr val="tx1"/>
                </a:solidFill>
              </a:rPr>
              <a:t> </a:t>
            </a:r>
          </a:p>
          <a:p>
            <a:r>
              <a:rPr lang="it-IT" sz="2400" b="1" dirty="0" smtClean="0">
                <a:solidFill>
                  <a:schemeClr val="tx1"/>
                </a:solidFill>
              </a:rPr>
              <a:t>Ridimensionamento economico, </a:t>
            </a:r>
            <a:r>
              <a:rPr lang="it-IT" sz="2400" b="1" dirty="0" smtClean="0">
                <a:solidFill>
                  <a:srgbClr val="FF0000"/>
                </a:solidFill>
              </a:rPr>
              <a:t>status</a:t>
            </a:r>
            <a:endParaRPr lang="it-IT" sz="2400" b="1" dirty="0">
              <a:solidFill>
                <a:schemeClr val="tx1"/>
              </a:solidFill>
            </a:endParaRPr>
          </a:p>
          <a:p>
            <a:pPr marL="0" indent="0">
              <a:buNone/>
            </a:pPr>
            <a:endParaRPr lang="it-IT" sz="2800" b="1" dirty="0" smtClean="0">
              <a:solidFill>
                <a:schemeClr val="tx1"/>
              </a:solidFill>
              <a:latin typeface="Bodoni MT Black" panose="02070A03080606020203" pitchFamily="18" charset="0"/>
            </a:endParaRPr>
          </a:p>
          <a:p>
            <a:endParaRPr lang="it-IT" sz="2800" b="1" dirty="0" smtClean="0">
              <a:solidFill>
                <a:schemeClr val="tx1"/>
              </a:solidFill>
            </a:endParaRPr>
          </a:p>
          <a:p>
            <a:endParaRPr lang="it-IT" sz="2800" b="1" dirty="0">
              <a:solidFill>
                <a:schemeClr val="tx1"/>
              </a:solidFill>
            </a:endParaRPr>
          </a:p>
        </p:txBody>
      </p:sp>
      <p:sp>
        <p:nvSpPr>
          <p:cNvPr id="4" name="CasellaDiTesto 3"/>
          <p:cNvSpPr txBox="1"/>
          <p:nvPr/>
        </p:nvSpPr>
        <p:spPr>
          <a:xfrm>
            <a:off x="-192388" y="5580985"/>
            <a:ext cx="11671899" cy="1384995"/>
          </a:xfrm>
          <a:prstGeom prst="rect">
            <a:avLst/>
          </a:prstGeom>
          <a:noFill/>
        </p:spPr>
        <p:txBody>
          <a:bodyPr wrap="square" rtlCol="0">
            <a:spAutoFit/>
          </a:bodyPr>
          <a:lstStyle/>
          <a:p>
            <a:pPr algn="ctr"/>
            <a:r>
              <a:rPr lang="it-IT" sz="2800" b="1" dirty="0">
                <a:latin typeface="Bodoni MT Black" panose="02070A03080606020203" pitchFamily="18" charset="0"/>
              </a:rPr>
              <a:t>Resistenza all’integrazione (OPPOSIZIONE) </a:t>
            </a:r>
            <a:endParaRPr lang="it-IT" sz="2800" b="1" dirty="0" smtClean="0">
              <a:latin typeface="Bodoni MT Black" panose="02070A03080606020203" pitchFamily="18" charset="0"/>
            </a:endParaRPr>
          </a:p>
          <a:p>
            <a:pPr algn="ctr"/>
            <a:r>
              <a:rPr lang="it-IT" sz="2800" b="1" dirty="0" smtClean="0">
                <a:solidFill>
                  <a:srgbClr val="FF0000"/>
                </a:solidFill>
                <a:effectLst>
                  <a:outerShdw blurRad="38100" dist="38100" dir="2700000" algn="tl">
                    <a:srgbClr val="000000">
                      <a:alpha val="43137"/>
                    </a:srgbClr>
                  </a:outerShdw>
                </a:effectLst>
                <a:latin typeface="Bodoni MT Black" panose="02070A03080606020203" pitchFamily="18" charset="0"/>
              </a:rPr>
              <a:t>VS</a:t>
            </a:r>
            <a:r>
              <a:rPr lang="it-IT" sz="2800" b="1" dirty="0" smtClean="0">
                <a:latin typeface="Bodoni MT Black" panose="02070A03080606020203" pitchFamily="18" charset="0"/>
              </a:rPr>
              <a:t> </a:t>
            </a:r>
          </a:p>
          <a:p>
            <a:pPr algn="ctr"/>
            <a:r>
              <a:rPr lang="it-IT" sz="2800" b="1" dirty="0" smtClean="0">
                <a:latin typeface="Bodoni MT Black" panose="02070A03080606020203" pitchFamily="18" charset="0"/>
              </a:rPr>
              <a:t>Motivazione </a:t>
            </a:r>
            <a:r>
              <a:rPr lang="it-IT" sz="2800" b="1" dirty="0">
                <a:latin typeface="Bodoni MT Black" panose="02070A03080606020203" pitchFamily="18" charset="0"/>
              </a:rPr>
              <a:t>all’integrazione (CONTINUITA’)</a:t>
            </a:r>
          </a:p>
        </p:txBody>
      </p:sp>
      <p:sp>
        <p:nvSpPr>
          <p:cNvPr id="5" name="Freccia in giù 4"/>
          <p:cNvSpPr/>
          <p:nvPr/>
        </p:nvSpPr>
        <p:spPr>
          <a:xfrm>
            <a:off x="5272087" y="5129213"/>
            <a:ext cx="371475" cy="451772"/>
          </a:xfrm>
          <a:prstGeom prst="down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057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1000" fill="hold"/>
                                        <p:tgtEl>
                                          <p:spTgt spid="5"/>
                                        </p:tgtEl>
                                        <p:attrNameLst>
                                          <p:attrName>ppt_x</p:attrName>
                                        </p:attrNameLst>
                                      </p:cBhvr>
                                      <p:tavLst>
                                        <p:tav tm="0">
                                          <p:val>
                                            <p:strVal val="#ppt_x"/>
                                          </p:val>
                                        </p:tav>
                                        <p:tav tm="100000">
                                          <p:val>
                                            <p:strVal val="#ppt_x"/>
                                          </p:val>
                                        </p:tav>
                                      </p:tavLst>
                                    </p:anim>
                                    <p:anim calcmode="lin" valueType="num">
                                      <p:cBhvr additive="base">
                                        <p:cTn id="41"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3035" y="767583"/>
            <a:ext cx="8596668" cy="1320800"/>
          </a:xfrm>
        </p:spPr>
        <p:txBody>
          <a:bodyPr/>
          <a:lstStyle/>
          <a:p>
            <a:pPr algn="ctr"/>
            <a:r>
              <a:rPr lang="it-IT" b="1" i="1" dirty="0" smtClean="0">
                <a:solidFill>
                  <a:srgbClr val="002060"/>
                </a:solidFill>
              </a:rPr>
              <a:t>INTER-CULTURA</a:t>
            </a:r>
            <a:endParaRPr lang="it-IT" b="1" i="1" dirty="0">
              <a:solidFill>
                <a:srgbClr val="002060"/>
              </a:solidFill>
            </a:endParaRPr>
          </a:p>
        </p:txBody>
      </p:sp>
      <p:sp>
        <p:nvSpPr>
          <p:cNvPr id="3" name="Segnaposto contenuto 2"/>
          <p:cNvSpPr>
            <a:spLocks noGrp="1"/>
          </p:cNvSpPr>
          <p:nvPr>
            <p:ph idx="1"/>
          </p:nvPr>
        </p:nvSpPr>
        <p:spPr>
          <a:xfrm>
            <a:off x="298579" y="1436914"/>
            <a:ext cx="11196735" cy="4921690"/>
          </a:xfrm>
        </p:spPr>
        <p:txBody>
          <a:bodyPr/>
          <a:lstStyle/>
          <a:p>
            <a:pPr marL="0" indent="0" algn="ctr">
              <a:buNone/>
            </a:pPr>
            <a:r>
              <a:rPr lang="it-IT" i="1" dirty="0"/>
              <a:t>	</a:t>
            </a:r>
            <a:r>
              <a:rPr lang="it-IT" sz="3200" i="1" dirty="0" smtClean="0"/>
              <a:t>Quali sono le variabili culturali che interagiscono?</a:t>
            </a:r>
            <a:endParaRPr lang="it-IT" sz="3200" i="1" dirty="0"/>
          </a:p>
        </p:txBody>
      </p:sp>
      <p:sp>
        <p:nvSpPr>
          <p:cNvPr id="4" name="CasellaDiTesto 3"/>
          <p:cNvSpPr txBox="1"/>
          <p:nvPr/>
        </p:nvSpPr>
        <p:spPr>
          <a:xfrm>
            <a:off x="259184" y="2623784"/>
            <a:ext cx="4404049" cy="830997"/>
          </a:xfrm>
          <a:prstGeom prst="rect">
            <a:avLst/>
          </a:prstGeom>
          <a:solidFill>
            <a:srgbClr val="FFFF00"/>
          </a:solidFill>
          <a:ln>
            <a:solidFill>
              <a:schemeClr val="accent3">
                <a:lumMod val="75000"/>
              </a:schemeClr>
            </a:solidFill>
          </a:ln>
        </p:spPr>
        <p:txBody>
          <a:bodyPr wrap="square" rtlCol="0">
            <a:spAutoFit/>
          </a:bodyPr>
          <a:lstStyle/>
          <a:p>
            <a:pPr algn="ctr"/>
            <a:r>
              <a:rPr lang="it-IT" sz="2400" b="1" dirty="0" smtClean="0">
                <a:solidFill>
                  <a:srgbClr val="FF0000"/>
                </a:solidFill>
              </a:rPr>
              <a:t>Quelle proprie del PAESE DI ORIGINE </a:t>
            </a:r>
            <a:endParaRPr lang="it-IT" sz="2400" b="1" dirty="0">
              <a:solidFill>
                <a:srgbClr val="FF0000"/>
              </a:solidFill>
            </a:endParaRPr>
          </a:p>
        </p:txBody>
      </p:sp>
      <p:sp>
        <p:nvSpPr>
          <p:cNvPr id="5" name="CasellaDiTesto 4"/>
          <p:cNvSpPr txBox="1"/>
          <p:nvPr/>
        </p:nvSpPr>
        <p:spPr>
          <a:xfrm>
            <a:off x="6384211" y="2681367"/>
            <a:ext cx="4062219" cy="830997"/>
          </a:xfrm>
          <a:prstGeom prst="rect">
            <a:avLst/>
          </a:prstGeom>
          <a:solidFill>
            <a:schemeClr val="tx2">
              <a:lumMod val="20000"/>
              <a:lumOff val="80000"/>
            </a:schemeClr>
          </a:solidFill>
          <a:ln>
            <a:solidFill>
              <a:srgbClr val="002060"/>
            </a:solidFill>
          </a:ln>
        </p:spPr>
        <p:txBody>
          <a:bodyPr wrap="square" rtlCol="0">
            <a:spAutoFit/>
          </a:bodyPr>
          <a:lstStyle/>
          <a:p>
            <a:pPr algn="ctr"/>
            <a:r>
              <a:rPr lang="it-IT" sz="2400" b="1" dirty="0" smtClean="0">
                <a:solidFill>
                  <a:srgbClr val="FF0000"/>
                </a:solidFill>
              </a:rPr>
              <a:t> Quelle proprie del PAESE OSPITE</a:t>
            </a:r>
            <a:endParaRPr lang="it-IT" sz="2400" b="1" dirty="0">
              <a:solidFill>
                <a:srgbClr val="FF0000"/>
              </a:solidFill>
            </a:endParaRPr>
          </a:p>
        </p:txBody>
      </p:sp>
      <p:sp>
        <p:nvSpPr>
          <p:cNvPr id="7" name="CasellaDiTesto 6"/>
          <p:cNvSpPr txBox="1"/>
          <p:nvPr/>
        </p:nvSpPr>
        <p:spPr>
          <a:xfrm>
            <a:off x="2965806" y="4469652"/>
            <a:ext cx="5164393" cy="461665"/>
          </a:xfrm>
          <a:prstGeom prst="rect">
            <a:avLst/>
          </a:prstGeom>
          <a:solidFill>
            <a:srgbClr val="92D050"/>
          </a:solidFill>
          <a:ln>
            <a:solidFill>
              <a:schemeClr val="accent6">
                <a:lumMod val="50000"/>
              </a:schemeClr>
            </a:solidFill>
          </a:ln>
        </p:spPr>
        <p:txBody>
          <a:bodyPr wrap="square" rtlCol="0">
            <a:spAutoFit/>
          </a:bodyPr>
          <a:lstStyle/>
          <a:p>
            <a:pPr algn="ctr"/>
            <a:r>
              <a:rPr lang="it-IT" sz="2400" b="1" dirty="0" smtClean="0">
                <a:solidFill>
                  <a:srgbClr val="FF0000"/>
                </a:solidFill>
              </a:rPr>
              <a:t>Quelle proprie  DELLA MIGRAZIONE</a:t>
            </a:r>
            <a:endParaRPr lang="it-IT" sz="2400" b="1" dirty="0">
              <a:solidFill>
                <a:srgbClr val="FF0000"/>
              </a:solidFill>
            </a:endParaRPr>
          </a:p>
        </p:txBody>
      </p:sp>
      <p:cxnSp>
        <p:nvCxnSpPr>
          <p:cNvPr id="9" name="Connettore 1 8"/>
          <p:cNvCxnSpPr/>
          <p:nvPr/>
        </p:nvCxnSpPr>
        <p:spPr>
          <a:xfrm>
            <a:off x="4770275" y="2971800"/>
            <a:ext cx="16421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Connettore 1 10"/>
          <p:cNvCxnSpPr/>
          <p:nvPr/>
        </p:nvCxnSpPr>
        <p:spPr>
          <a:xfrm>
            <a:off x="3262745" y="3541464"/>
            <a:ext cx="1080655" cy="945529"/>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Connettore 1 12"/>
          <p:cNvCxnSpPr/>
          <p:nvPr/>
        </p:nvCxnSpPr>
        <p:spPr>
          <a:xfrm>
            <a:off x="6650182" y="3761509"/>
            <a:ext cx="41563" cy="62346"/>
          </a:xfrm>
          <a:prstGeom prst="line">
            <a:avLst/>
          </a:prstGeom>
        </p:spPr>
        <p:style>
          <a:lnRef idx="1">
            <a:schemeClr val="dk1"/>
          </a:lnRef>
          <a:fillRef idx="0">
            <a:schemeClr val="dk1"/>
          </a:fillRef>
          <a:effectRef idx="0">
            <a:schemeClr val="dk1"/>
          </a:effectRef>
          <a:fontRef idx="minor">
            <a:schemeClr val="tx1"/>
          </a:fontRef>
        </p:style>
      </p:cxnSp>
      <p:cxnSp>
        <p:nvCxnSpPr>
          <p:cNvPr id="15" name="Connettore 1 14"/>
          <p:cNvCxnSpPr/>
          <p:nvPr/>
        </p:nvCxnSpPr>
        <p:spPr>
          <a:xfrm flipH="1">
            <a:off x="6441385" y="3541464"/>
            <a:ext cx="683647" cy="907466"/>
          </a:xfrm>
          <a:prstGeom prst="line">
            <a:avLst/>
          </a:prstGeom>
        </p:spPr>
        <p:style>
          <a:lnRef idx="1">
            <a:schemeClr val="dk1"/>
          </a:lnRef>
          <a:fillRef idx="0">
            <a:schemeClr val="dk1"/>
          </a:fillRef>
          <a:effectRef idx="0">
            <a:schemeClr val="dk1"/>
          </a:effectRef>
          <a:fontRef idx="minor">
            <a:schemeClr val="tx1"/>
          </a:fontRef>
        </p:style>
      </p:cxnSp>
      <p:cxnSp>
        <p:nvCxnSpPr>
          <p:cNvPr id="18" name="Connettore 1 17"/>
          <p:cNvCxnSpPr/>
          <p:nvPr/>
        </p:nvCxnSpPr>
        <p:spPr>
          <a:xfrm flipH="1">
            <a:off x="4702628" y="3397979"/>
            <a:ext cx="1642188" cy="68718"/>
          </a:xfrm>
          <a:prstGeom prst="line">
            <a:avLst/>
          </a:prstGeom>
        </p:spPr>
        <p:style>
          <a:lnRef idx="1">
            <a:schemeClr val="dk1"/>
          </a:lnRef>
          <a:fillRef idx="0">
            <a:schemeClr val="dk1"/>
          </a:fillRef>
          <a:effectRef idx="0">
            <a:schemeClr val="dk1"/>
          </a:effectRef>
          <a:fontRef idx="minor">
            <a:schemeClr val="tx1"/>
          </a:fontRef>
        </p:style>
      </p:cxnSp>
      <p:cxnSp>
        <p:nvCxnSpPr>
          <p:cNvPr id="20" name="Connettore 1 19"/>
          <p:cNvCxnSpPr>
            <a:stCxn id="7" idx="0"/>
          </p:cNvCxnSpPr>
          <p:nvPr/>
        </p:nvCxnSpPr>
        <p:spPr>
          <a:xfrm flipV="1">
            <a:off x="5548003" y="3524124"/>
            <a:ext cx="881793" cy="945528"/>
          </a:xfrm>
          <a:prstGeom prst="line">
            <a:avLst/>
          </a:prstGeom>
        </p:spPr>
        <p:style>
          <a:lnRef idx="2">
            <a:schemeClr val="accent3"/>
          </a:lnRef>
          <a:fillRef idx="0">
            <a:schemeClr val="accent3"/>
          </a:fillRef>
          <a:effectRef idx="1">
            <a:schemeClr val="accent3"/>
          </a:effectRef>
          <a:fontRef idx="minor">
            <a:schemeClr val="tx1"/>
          </a:fontRef>
        </p:style>
      </p:cxnSp>
      <p:cxnSp>
        <p:nvCxnSpPr>
          <p:cNvPr id="22" name="Connettore 1 21"/>
          <p:cNvCxnSpPr/>
          <p:nvPr/>
        </p:nvCxnSpPr>
        <p:spPr>
          <a:xfrm flipV="1">
            <a:off x="4530436" y="3466697"/>
            <a:ext cx="20782" cy="1020296"/>
          </a:xfrm>
          <a:prstGeom prst="line">
            <a:avLst/>
          </a:prstGeom>
        </p:spPr>
        <p:style>
          <a:lnRef idx="2">
            <a:schemeClr val="accent3"/>
          </a:lnRef>
          <a:fillRef idx="0">
            <a:schemeClr val="accent3"/>
          </a:fillRef>
          <a:effectRef idx="1">
            <a:schemeClr val="accent3"/>
          </a:effectRef>
          <a:fontRef idx="minor">
            <a:schemeClr val="tx1"/>
          </a:fontRef>
        </p:style>
      </p:cxnSp>
      <p:sp>
        <p:nvSpPr>
          <p:cNvPr id="10" name="CasellaDiTesto 9"/>
          <p:cNvSpPr txBox="1"/>
          <p:nvPr/>
        </p:nvSpPr>
        <p:spPr>
          <a:xfrm>
            <a:off x="485775" y="185738"/>
            <a:ext cx="9601200" cy="369332"/>
          </a:xfrm>
          <a:prstGeom prst="rect">
            <a:avLst/>
          </a:prstGeom>
          <a:noFill/>
        </p:spPr>
        <p:txBody>
          <a:bodyPr wrap="square" rtlCol="0">
            <a:spAutoFit/>
          </a:bodyPr>
          <a:lstStyle/>
          <a:p>
            <a:pPr algn="ctr"/>
            <a:r>
              <a:rPr lang="it-IT" b="1" dirty="0" smtClean="0"/>
              <a:t>FACCIAMO UNA PREMESSA PRIMA DI ENTRARE…A SCUOLA</a:t>
            </a:r>
            <a:endParaRPr lang="it-IT" b="1" dirty="0"/>
          </a:p>
        </p:txBody>
      </p:sp>
      <p:cxnSp>
        <p:nvCxnSpPr>
          <p:cNvPr id="14" name="Connettore 7 13"/>
          <p:cNvCxnSpPr>
            <a:endCxn id="7" idx="0"/>
          </p:cNvCxnSpPr>
          <p:nvPr/>
        </p:nvCxnSpPr>
        <p:spPr>
          <a:xfrm rot="16200000" flipH="1">
            <a:off x="4537534" y="3459183"/>
            <a:ext cx="1325702" cy="69523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ttore 7 18"/>
          <p:cNvCxnSpPr/>
          <p:nvPr/>
        </p:nvCxnSpPr>
        <p:spPr>
          <a:xfrm rot="10800000" flipV="1">
            <a:off x="4228887" y="3194682"/>
            <a:ext cx="2087677" cy="118431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ttore 7 22"/>
          <p:cNvCxnSpPr/>
          <p:nvPr/>
        </p:nvCxnSpPr>
        <p:spPr>
          <a:xfrm flipV="1">
            <a:off x="3548596" y="3550122"/>
            <a:ext cx="953588" cy="87960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15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14879" y="290285"/>
            <a:ext cx="9860641" cy="146503"/>
          </a:xfrm>
          <a:ln>
            <a:noFill/>
          </a:ln>
        </p:spPr>
        <p:txBody>
          <a:bodyPr>
            <a:noAutofit/>
          </a:bodyPr>
          <a:lstStyle/>
          <a:p>
            <a:r>
              <a:rPr lang="it-IT" sz="3200" b="1" dirty="0" smtClean="0">
                <a:solidFill>
                  <a:schemeClr val="accent2">
                    <a:lumMod val="75000"/>
                  </a:schemeClr>
                </a:solidFill>
                <a:effectLst>
                  <a:outerShdw blurRad="38100" dist="38100" dir="2700000" algn="tl">
                    <a:srgbClr val="000000">
                      <a:alpha val="43137"/>
                    </a:srgbClr>
                  </a:outerShdw>
                </a:effectLst>
              </a:rPr>
              <a:t>- Che tipo di percorso migratorio sta vivendo il vostro allievo? </a:t>
            </a:r>
            <a:r>
              <a:rPr lang="it-IT" sz="3200" b="1" dirty="0" smtClean="0">
                <a:effectLst>
                  <a:outerShdw blurRad="38100" dist="38100" dir="2700000" algn="tl">
                    <a:srgbClr val="000000">
                      <a:alpha val="43137"/>
                    </a:srgbClr>
                  </a:outerShdw>
                </a:effectLst>
              </a:rPr>
              <a:t/>
            </a:r>
            <a:br>
              <a:rPr lang="it-IT" sz="3200" b="1" dirty="0" smtClean="0">
                <a:effectLst>
                  <a:outerShdw blurRad="38100" dist="38100" dir="2700000" algn="tl">
                    <a:srgbClr val="000000">
                      <a:alpha val="43137"/>
                    </a:srgbClr>
                  </a:outerShdw>
                </a:effectLst>
              </a:rPr>
            </a:br>
            <a:r>
              <a:rPr lang="it-IT" sz="3200" b="1" dirty="0" smtClean="0">
                <a:effectLst>
                  <a:outerShdw blurRad="38100" dist="38100" dir="2700000" algn="tl">
                    <a:srgbClr val="000000">
                      <a:alpha val="43137"/>
                    </a:srgbClr>
                  </a:outerShdw>
                </a:effectLst>
              </a:rPr>
              <a:t/>
            </a:r>
            <a:br>
              <a:rPr lang="it-IT" sz="3200" b="1" dirty="0" smtClean="0">
                <a:effectLst>
                  <a:outerShdw blurRad="38100" dist="38100" dir="2700000" algn="tl">
                    <a:srgbClr val="000000">
                      <a:alpha val="43137"/>
                    </a:srgbClr>
                  </a:outerShdw>
                </a:effectLst>
              </a:rPr>
            </a:br>
            <a:r>
              <a:rPr lang="it-IT" sz="3200" b="1" dirty="0" smtClean="0">
                <a:effectLst>
                  <a:outerShdw blurRad="38100" dist="38100" dir="2700000" algn="tl">
                    <a:srgbClr val="000000">
                      <a:alpha val="43137"/>
                    </a:srgbClr>
                  </a:outerShdw>
                </a:effectLst>
              </a:rPr>
              <a:t>- </a:t>
            </a:r>
            <a:r>
              <a:rPr lang="it-IT" sz="3200" b="1" dirty="0" smtClean="0">
                <a:solidFill>
                  <a:schemeClr val="accent2">
                    <a:lumMod val="75000"/>
                  </a:schemeClr>
                </a:solidFill>
                <a:effectLst>
                  <a:outerShdw blurRad="38100" dist="38100" dir="2700000" algn="tl">
                    <a:srgbClr val="000000">
                      <a:alpha val="43137"/>
                    </a:srgbClr>
                  </a:outerShdw>
                </a:effectLst>
              </a:rPr>
              <a:t>E in quale fase di questo processo lui e la sua famiglia si trovano?</a:t>
            </a:r>
            <a:br>
              <a:rPr lang="it-IT" sz="3200" b="1" dirty="0" smtClean="0">
                <a:solidFill>
                  <a:schemeClr val="accent2">
                    <a:lumMod val="75000"/>
                  </a:schemeClr>
                </a:solidFill>
                <a:effectLst>
                  <a:outerShdw blurRad="38100" dist="38100" dir="2700000" algn="tl">
                    <a:srgbClr val="000000">
                      <a:alpha val="43137"/>
                    </a:srgbClr>
                  </a:outerShdw>
                </a:effectLst>
              </a:rPr>
            </a:br>
            <a:r>
              <a:rPr lang="it-IT" sz="3200" b="1" dirty="0">
                <a:solidFill>
                  <a:schemeClr val="accent2">
                    <a:lumMod val="75000"/>
                  </a:schemeClr>
                </a:solidFill>
                <a:effectLst>
                  <a:outerShdw blurRad="38100" dist="38100" dir="2700000" algn="tl">
                    <a:srgbClr val="000000">
                      <a:alpha val="43137"/>
                    </a:srgbClr>
                  </a:outerShdw>
                </a:effectLst>
              </a:rPr>
              <a:t> </a:t>
            </a:r>
            <a:r>
              <a:rPr lang="it-IT" sz="3200" b="1" dirty="0" smtClean="0">
                <a:solidFill>
                  <a:schemeClr val="accent2">
                    <a:lumMod val="75000"/>
                  </a:schemeClr>
                </a:solidFill>
                <a:effectLst>
                  <a:outerShdw blurRad="38100" dist="38100" dir="2700000" algn="tl">
                    <a:srgbClr val="000000">
                      <a:alpha val="43137"/>
                    </a:srgbClr>
                  </a:outerShdw>
                </a:effectLst>
              </a:rPr>
              <a:t/>
            </a:r>
            <a:br>
              <a:rPr lang="it-IT" sz="3200" b="1" dirty="0" smtClean="0">
                <a:solidFill>
                  <a:schemeClr val="accent2">
                    <a:lumMod val="75000"/>
                  </a:schemeClr>
                </a:solidFill>
                <a:effectLst>
                  <a:outerShdw blurRad="38100" dist="38100" dir="2700000" algn="tl">
                    <a:srgbClr val="000000">
                      <a:alpha val="43137"/>
                    </a:srgbClr>
                  </a:outerShdw>
                </a:effectLst>
              </a:rPr>
            </a:br>
            <a:r>
              <a:rPr lang="it-IT" sz="3200" b="1" dirty="0" smtClean="0">
                <a:solidFill>
                  <a:schemeClr val="accent2">
                    <a:lumMod val="75000"/>
                  </a:schemeClr>
                </a:solidFill>
                <a:effectLst>
                  <a:outerShdw blurRad="38100" dist="38100" dir="2700000" algn="tl">
                    <a:srgbClr val="000000">
                      <a:alpha val="43137"/>
                    </a:srgbClr>
                  </a:outerShdw>
                </a:effectLst>
              </a:rPr>
              <a:t>- Quali aspettative/bisogni hanno verso la scuola?</a:t>
            </a:r>
            <a:br>
              <a:rPr lang="it-IT" sz="3200" b="1" dirty="0" smtClean="0">
                <a:solidFill>
                  <a:schemeClr val="accent2">
                    <a:lumMod val="75000"/>
                  </a:schemeClr>
                </a:solidFill>
                <a:effectLst>
                  <a:outerShdw blurRad="38100" dist="38100" dir="2700000" algn="tl">
                    <a:srgbClr val="000000">
                      <a:alpha val="43137"/>
                    </a:srgbClr>
                  </a:outerShdw>
                </a:effectLst>
              </a:rPr>
            </a:br>
            <a:r>
              <a:rPr lang="it-IT" sz="3200" b="1" dirty="0" smtClean="0">
                <a:solidFill>
                  <a:schemeClr val="accent2">
                    <a:lumMod val="75000"/>
                  </a:schemeClr>
                </a:solidFill>
                <a:effectLst>
                  <a:outerShdw blurRad="38100" dist="38100" dir="2700000" algn="tl">
                    <a:srgbClr val="000000">
                      <a:alpha val="43137"/>
                    </a:srgbClr>
                  </a:outerShdw>
                </a:effectLst>
              </a:rPr>
              <a:t/>
            </a:r>
            <a:br>
              <a:rPr lang="it-IT" sz="3200" b="1" dirty="0" smtClean="0">
                <a:solidFill>
                  <a:schemeClr val="accent2">
                    <a:lumMod val="75000"/>
                  </a:schemeClr>
                </a:solidFill>
                <a:effectLst>
                  <a:outerShdw blurRad="38100" dist="38100" dir="2700000" algn="tl">
                    <a:srgbClr val="000000">
                      <a:alpha val="43137"/>
                    </a:srgbClr>
                  </a:outerShdw>
                </a:effectLst>
              </a:rPr>
            </a:br>
            <a:r>
              <a:rPr lang="it-IT" sz="3200" b="1" dirty="0" smtClean="0">
                <a:solidFill>
                  <a:schemeClr val="accent2">
                    <a:lumMod val="75000"/>
                  </a:schemeClr>
                </a:solidFill>
                <a:effectLst>
                  <a:outerShdw blurRad="38100" dist="38100" dir="2700000" algn="tl">
                    <a:srgbClr val="000000">
                      <a:alpha val="43137"/>
                    </a:srgbClr>
                  </a:outerShdw>
                </a:effectLst>
              </a:rPr>
              <a:t>- Con quali conoscenze, competenze pregresse giunge a voi?</a:t>
            </a:r>
            <a:endParaRPr lang="it-IT" sz="3200" b="1" dirty="0">
              <a:solidFill>
                <a:schemeClr val="accent2">
                  <a:lumMod val="75000"/>
                </a:schemeClr>
              </a:solidFill>
              <a:effectLst>
                <a:outerShdw blurRad="38100" dist="38100" dir="2700000" algn="tl">
                  <a:srgbClr val="000000">
                    <a:alpha val="43137"/>
                  </a:srgbClr>
                </a:outerShdw>
              </a:effectLst>
            </a:endParaRPr>
          </a:p>
        </p:txBody>
      </p:sp>
      <p:sp>
        <p:nvSpPr>
          <p:cNvPr id="2" name="CasellaDiTesto 1"/>
          <p:cNvSpPr txBox="1"/>
          <p:nvPr/>
        </p:nvSpPr>
        <p:spPr>
          <a:xfrm>
            <a:off x="130627" y="5606611"/>
            <a:ext cx="11829143" cy="1077218"/>
          </a:xfrm>
          <a:prstGeom prst="rect">
            <a:avLst/>
          </a:prstGeom>
          <a:noFill/>
        </p:spPr>
        <p:txBody>
          <a:bodyPr wrap="square" rtlCol="0">
            <a:spAutoFit/>
          </a:bodyPr>
          <a:lstStyle/>
          <a:p>
            <a:pPr algn="ctr"/>
            <a:r>
              <a:rPr lang="it-IT" sz="3200" b="1" dirty="0" smtClean="0">
                <a:solidFill>
                  <a:srgbClr val="002060"/>
                </a:solidFill>
                <a:effectLst>
                  <a:outerShdw blurRad="38100" dist="38100" dir="2700000" algn="tl">
                    <a:srgbClr val="000000">
                      <a:alpha val="43137"/>
                    </a:srgbClr>
                  </a:outerShdw>
                </a:effectLst>
              </a:rPr>
              <a:t>E’ FONDAMENTALE ORGANIZZARE COLLOQUI CON LE FAMIGLIE DEGLI ALLIEVI</a:t>
            </a:r>
            <a:endParaRPr lang="it-IT" sz="32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06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6549" y="289305"/>
            <a:ext cx="8596668" cy="1320800"/>
          </a:xfrm>
        </p:spPr>
        <p:txBody>
          <a:bodyPr>
            <a:normAutofit fontScale="90000"/>
          </a:bodyPr>
          <a:lstStyle/>
          <a:p>
            <a:r>
              <a:rPr lang="it-IT" sz="3200" b="1" dirty="0" smtClean="0">
                <a:solidFill>
                  <a:srgbClr val="002060"/>
                </a:solidFill>
                <a:effectLst>
                  <a:outerShdw blurRad="38100" dist="38100" dir="2700000" algn="tl">
                    <a:srgbClr val="000000">
                      <a:alpha val="43137"/>
                    </a:srgbClr>
                  </a:outerShdw>
                </a:effectLst>
              </a:rPr>
              <a:t>COLLOQUIO CON LA FAMIGLIA</a:t>
            </a:r>
            <a:br>
              <a:rPr lang="it-IT" sz="3200" b="1" dirty="0" smtClean="0">
                <a:solidFill>
                  <a:srgbClr val="002060"/>
                </a:solidFill>
                <a:effectLst>
                  <a:outerShdw blurRad="38100" dist="38100" dir="2700000" algn="tl">
                    <a:srgbClr val="000000">
                      <a:alpha val="43137"/>
                    </a:srgbClr>
                  </a:outerShdw>
                </a:effectLst>
              </a:rPr>
            </a:br>
            <a:r>
              <a:rPr lang="it-IT" sz="3200" dirty="0" smtClean="0">
                <a:effectLst>
                  <a:outerShdw blurRad="38100" dist="38100" dir="2700000" algn="tl">
                    <a:srgbClr val="000000">
                      <a:alpha val="43137"/>
                    </a:srgbClr>
                  </a:outerShdw>
                </a:effectLst>
              </a:rPr>
              <a:t>Difficoltà più </a:t>
            </a:r>
            <a:r>
              <a:rPr lang="it-IT" sz="3200" dirty="0">
                <a:effectLst>
                  <a:outerShdw blurRad="38100" dist="38100" dir="2700000" algn="tl">
                    <a:srgbClr val="000000">
                      <a:alpha val="43137"/>
                    </a:srgbClr>
                  </a:outerShdw>
                </a:effectLst>
              </a:rPr>
              <a:t>frequenti…per chi?</a:t>
            </a:r>
            <a:br>
              <a:rPr lang="it-IT" sz="3200" dirty="0">
                <a:effectLst>
                  <a:outerShdw blurRad="38100" dist="38100" dir="2700000" algn="tl">
                    <a:srgbClr val="000000">
                      <a:alpha val="43137"/>
                    </a:srgbClr>
                  </a:outerShdw>
                </a:effectLst>
              </a:rPr>
            </a:br>
            <a:r>
              <a:rPr lang="it-IT" sz="3200" dirty="0">
                <a:effectLst>
                  <a:outerShdw blurRad="38100" dist="38100" dir="2700000" algn="tl">
                    <a:srgbClr val="000000">
                      <a:alpha val="43137"/>
                    </a:srgbClr>
                  </a:outerShdw>
                </a:effectLst>
              </a:rPr>
              <a:t/>
            </a:r>
            <a:br>
              <a:rPr lang="it-IT" sz="3200" dirty="0">
                <a:effectLst>
                  <a:outerShdw blurRad="38100" dist="38100" dir="2700000" algn="tl">
                    <a:srgbClr val="000000">
                      <a:alpha val="43137"/>
                    </a:srgbClr>
                  </a:outerShdw>
                </a:effectLst>
              </a:rPr>
            </a:br>
            <a:endParaRPr lang="it-IT" sz="3200" dirty="0">
              <a:effectLst>
                <a:outerShdw blurRad="38100" dist="38100" dir="2700000" algn="tl">
                  <a:srgbClr val="000000">
                    <a:alpha val="43137"/>
                  </a:srgbClr>
                </a:outerShdw>
              </a:effectLst>
            </a:endParaRPr>
          </a:p>
        </p:txBody>
      </p:sp>
      <p:sp>
        <p:nvSpPr>
          <p:cNvPr id="4" name="CasellaDiTesto 3"/>
          <p:cNvSpPr txBox="1"/>
          <p:nvPr/>
        </p:nvSpPr>
        <p:spPr>
          <a:xfrm rot="585446">
            <a:off x="677334" y="2029334"/>
            <a:ext cx="3583381" cy="707886"/>
          </a:xfrm>
          <a:prstGeom prst="rect">
            <a:avLst/>
          </a:prstGeom>
          <a:solidFill>
            <a:schemeClr val="accent1">
              <a:lumMod val="75000"/>
            </a:schemeClr>
          </a:solidFill>
          <a:ln>
            <a:solidFill>
              <a:schemeClr val="tx1"/>
            </a:solidFill>
          </a:ln>
        </p:spPr>
        <p:txBody>
          <a:bodyPr wrap="square" rtlCol="0">
            <a:spAutoFit/>
          </a:bodyPr>
          <a:lstStyle/>
          <a:p>
            <a:r>
              <a:rPr lang="it-IT" sz="2000" dirty="0" smtClean="0"/>
              <a:t>Scarsa partecipazione per lavoro</a:t>
            </a:r>
            <a:endParaRPr lang="it-IT" sz="2000" dirty="0"/>
          </a:p>
        </p:txBody>
      </p:sp>
      <p:sp>
        <p:nvSpPr>
          <p:cNvPr id="5" name="CasellaDiTesto 4"/>
          <p:cNvSpPr txBox="1"/>
          <p:nvPr/>
        </p:nvSpPr>
        <p:spPr>
          <a:xfrm>
            <a:off x="6439711" y="2256817"/>
            <a:ext cx="3171217" cy="389106"/>
          </a:xfrm>
          <a:prstGeom prst="rect">
            <a:avLst/>
          </a:prstGeom>
          <a:noFill/>
        </p:spPr>
        <p:txBody>
          <a:bodyPr wrap="square" rtlCol="0">
            <a:spAutoFit/>
          </a:bodyPr>
          <a:lstStyle/>
          <a:p>
            <a:endParaRPr lang="it-IT" dirty="0"/>
          </a:p>
        </p:txBody>
      </p:sp>
      <p:sp>
        <p:nvSpPr>
          <p:cNvPr id="6" name="CasellaDiTesto 5"/>
          <p:cNvSpPr txBox="1"/>
          <p:nvPr/>
        </p:nvSpPr>
        <p:spPr>
          <a:xfrm>
            <a:off x="1692613" y="3929974"/>
            <a:ext cx="184731" cy="369332"/>
          </a:xfrm>
          <a:prstGeom prst="rect">
            <a:avLst/>
          </a:prstGeom>
          <a:noFill/>
        </p:spPr>
        <p:txBody>
          <a:bodyPr wrap="none" rtlCol="0">
            <a:spAutoFit/>
          </a:bodyPr>
          <a:lstStyle/>
          <a:p>
            <a:endParaRPr lang="it-IT" dirty="0"/>
          </a:p>
        </p:txBody>
      </p:sp>
      <p:sp>
        <p:nvSpPr>
          <p:cNvPr id="7" name="CasellaDiTesto 6"/>
          <p:cNvSpPr txBox="1"/>
          <p:nvPr/>
        </p:nvSpPr>
        <p:spPr>
          <a:xfrm rot="910596">
            <a:off x="8081400" y="3119532"/>
            <a:ext cx="3699323" cy="707886"/>
          </a:xfrm>
          <a:prstGeom prst="rect">
            <a:avLst/>
          </a:prstGeom>
          <a:solidFill>
            <a:schemeClr val="accent4">
              <a:lumMod val="40000"/>
              <a:lumOff val="60000"/>
            </a:schemeClr>
          </a:solidFill>
          <a:ln>
            <a:solidFill>
              <a:schemeClr val="tx1"/>
            </a:solidFill>
          </a:ln>
        </p:spPr>
        <p:txBody>
          <a:bodyPr wrap="square" rtlCol="0">
            <a:spAutoFit/>
          </a:bodyPr>
          <a:lstStyle/>
          <a:p>
            <a:r>
              <a:rPr lang="it-IT" sz="2000" dirty="0" smtClean="0"/>
              <a:t>Poca o nessuna comprensione linguistica</a:t>
            </a:r>
            <a:endParaRPr lang="it-IT" sz="2000" dirty="0"/>
          </a:p>
        </p:txBody>
      </p:sp>
      <p:sp>
        <p:nvSpPr>
          <p:cNvPr id="8" name="CasellaDiTesto 7"/>
          <p:cNvSpPr txBox="1"/>
          <p:nvPr/>
        </p:nvSpPr>
        <p:spPr>
          <a:xfrm rot="716355">
            <a:off x="1968547" y="3862982"/>
            <a:ext cx="3967628" cy="400110"/>
          </a:xfrm>
          <a:prstGeom prst="rect">
            <a:avLst/>
          </a:prstGeom>
          <a:solidFill>
            <a:srgbClr val="FF0000"/>
          </a:solidFill>
          <a:ln>
            <a:solidFill>
              <a:schemeClr val="tx1"/>
            </a:solidFill>
          </a:ln>
        </p:spPr>
        <p:txBody>
          <a:bodyPr wrap="square" rtlCol="0">
            <a:spAutoFit/>
          </a:bodyPr>
          <a:lstStyle/>
          <a:p>
            <a:r>
              <a:rPr lang="it-IT" sz="2000" dirty="0" smtClean="0"/>
              <a:t>Disabitudine di alcune pratiche</a:t>
            </a:r>
            <a:endParaRPr lang="it-IT" sz="2000" dirty="0"/>
          </a:p>
        </p:txBody>
      </p:sp>
      <p:sp>
        <p:nvSpPr>
          <p:cNvPr id="9" name="CasellaDiTesto 8"/>
          <p:cNvSpPr txBox="1"/>
          <p:nvPr/>
        </p:nvSpPr>
        <p:spPr>
          <a:xfrm rot="20991120">
            <a:off x="6245896" y="4542337"/>
            <a:ext cx="4163438" cy="400110"/>
          </a:xfrm>
          <a:prstGeom prst="rect">
            <a:avLst/>
          </a:prstGeom>
          <a:solidFill>
            <a:schemeClr val="accent4"/>
          </a:solidFill>
          <a:ln>
            <a:solidFill>
              <a:schemeClr val="tx1"/>
            </a:solidFill>
          </a:ln>
        </p:spPr>
        <p:txBody>
          <a:bodyPr wrap="square" rtlCol="0">
            <a:spAutoFit/>
          </a:bodyPr>
          <a:lstStyle/>
          <a:p>
            <a:r>
              <a:rPr lang="it-IT" sz="2000" dirty="0" smtClean="0"/>
              <a:t>Incomprensione di alcune prassi</a:t>
            </a:r>
            <a:endParaRPr lang="it-IT" sz="2000" dirty="0"/>
          </a:p>
        </p:txBody>
      </p:sp>
      <p:sp>
        <p:nvSpPr>
          <p:cNvPr id="10" name="CasellaDiTesto 9"/>
          <p:cNvSpPr txBox="1"/>
          <p:nvPr/>
        </p:nvSpPr>
        <p:spPr>
          <a:xfrm rot="21129548">
            <a:off x="961890" y="4814944"/>
            <a:ext cx="3736314" cy="400110"/>
          </a:xfrm>
          <a:prstGeom prst="rect">
            <a:avLst/>
          </a:prstGeom>
          <a:solidFill>
            <a:schemeClr val="bg2">
              <a:lumMod val="75000"/>
            </a:schemeClr>
          </a:solidFill>
          <a:ln>
            <a:solidFill>
              <a:schemeClr val="tx1"/>
            </a:solidFill>
          </a:ln>
        </p:spPr>
        <p:txBody>
          <a:bodyPr wrap="square" rtlCol="0">
            <a:spAutoFit/>
          </a:bodyPr>
          <a:lstStyle/>
          <a:p>
            <a:r>
              <a:rPr lang="it-IT" sz="2000" dirty="0" smtClean="0"/>
              <a:t>Diversa concezione del tempo</a:t>
            </a:r>
            <a:endParaRPr lang="it-IT" sz="2000" dirty="0"/>
          </a:p>
        </p:txBody>
      </p:sp>
      <p:sp>
        <p:nvSpPr>
          <p:cNvPr id="11" name="CasellaDiTesto 10"/>
          <p:cNvSpPr txBox="1"/>
          <p:nvPr/>
        </p:nvSpPr>
        <p:spPr>
          <a:xfrm rot="21061602">
            <a:off x="4747995" y="1895022"/>
            <a:ext cx="4649821" cy="707886"/>
          </a:xfrm>
          <a:prstGeom prst="rect">
            <a:avLst/>
          </a:prstGeom>
          <a:solidFill>
            <a:schemeClr val="tx2">
              <a:lumMod val="40000"/>
              <a:lumOff val="60000"/>
            </a:schemeClr>
          </a:solidFill>
          <a:ln>
            <a:solidFill>
              <a:schemeClr val="tx1"/>
            </a:solidFill>
          </a:ln>
        </p:spPr>
        <p:txBody>
          <a:bodyPr wrap="square" rtlCol="0">
            <a:spAutoFit/>
          </a:bodyPr>
          <a:lstStyle/>
          <a:p>
            <a:r>
              <a:rPr lang="it-IT" sz="2000" dirty="0" smtClean="0"/>
              <a:t>Diversa percezione delle fasi di sviluppo</a:t>
            </a:r>
            <a:endParaRPr lang="it-IT" sz="2000" dirty="0"/>
          </a:p>
        </p:txBody>
      </p:sp>
      <p:sp>
        <p:nvSpPr>
          <p:cNvPr id="12" name="CasellaDiTesto 11"/>
          <p:cNvSpPr txBox="1"/>
          <p:nvPr/>
        </p:nvSpPr>
        <p:spPr>
          <a:xfrm rot="365911">
            <a:off x="4302823" y="5714937"/>
            <a:ext cx="4669277" cy="400110"/>
          </a:xfrm>
          <a:prstGeom prst="rect">
            <a:avLst/>
          </a:prstGeom>
          <a:solidFill>
            <a:srgbClr val="00B0F0"/>
          </a:solidFill>
          <a:ln>
            <a:solidFill>
              <a:schemeClr val="tx1"/>
            </a:solidFill>
          </a:ln>
        </p:spPr>
        <p:txBody>
          <a:bodyPr wrap="square" rtlCol="0">
            <a:spAutoFit/>
          </a:bodyPr>
          <a:lstStyle/>
          <a:p>
            <a:r>
              <a:rPr lang="it-IT" sz="2000" dirty="0" smtClean="0"/>
              <a:t>Non condivisione di modalità formativa</a:t>
            </a:r>
            <a:endParaRPr lang="it-IT" sz="2000" dirty="0"/>
          </a:p>
        </p:txBody>
      </p:sp>
      <p:sp>
        <p:nvSpPr>
          <p:cNvPr id="13" name="CasellaDiTesto 12"/>
          <p:cNvSpPr txBox="1"/>
          <p:nvPr/>
        </p:nvSpPr>
        <p:spPr>
          <a:xfrm rot="20449538">
            <a:off x="455060" y="3163302"/>
            <a:ext cx="1298226" cy="400110"/>
          </a:xfrm>
          <a:prstGeom prst="rect">
            <a:avLst/>
          </a:prstGeom>
          <a:solidFill>
            <a:srgbClr val="92D050"/>
          </a:solidFill>
          <a:ln>
            <a:solidFill>
              <a:schemeClr val="tx1"/>
            </a:solidFill>
          </a:ln>
        </p:spPr>
        <p:txBody>
          <a:bodyPr wrap="square" rtlCol="0">
            <a:spAutoFit/>
          </a:bodyPr>
          <a:lstStyle/>
          <a:p>
            <a:r>
              <a:rPr lang="it-IT" sz="2000" dirty="0" smtClean="0"/>
              <a:t>Delega</a:t>
            </a:r>
            <a:r>
              <a:rPr lang="it-IT" dirty="0" smtClean="0"/>
              <a:t> </a:t>
            </a:r>
            <a:endParaRPr lang="it-IT" dirty="0"/>
          </a:p>
        </p:txBody>
      </p:sp>
      <p:sp>
        <p:nvSpPr>
          <p:cNvPr id="14" name="CasellaDiTesto 13"/>
          <p:cNvSpPr txBox="1"/>
          <p:nvPr/>
        </p:nvSpPr>
        <p:spPr>
          <a:xfrm rot="534734">
            <a:off x="6223712" y="882418"/>
            <a:ext cx="3873599" cy="400110"/>
          </a:xfrm>
          <a:prstGeom prst="rect">
            <a:avLst/>
          </a:prstGeom>
          <a:solidFill>
            <a:schemeClr val="accent6">
              <a:lumMod val="60000"/>
              <a:lumOff val="40000"/>
            </a:schemeClr>
          </a:solidFill>
          <a:ln>
            <a:solidFill>
              <a:schemeClr val="tx1"/>
            </a:solidFill>
          </a:ln>
        </p:spPr>
        <p:txBody>
          <a:bodyPr wrap="square" rtlCol="0">
            <a:spAutoFit/>
          </a:bodyPr>
          <a:lstStyle/>
          <a:p>
            <a:r>
              <a:rPr lang="it-IT" sz="2000" dirty="0" smtClean="0"/>
              <a:t>Condizioni materiali ostative</a:t>
            </a:r>
            <a:endParaRPr lang="it-IT" sz="2000" dirty="0"/>
          </a:p>
        </p:txBody>
      </p:sp>
      <p:sp>
        <p:nvSpPr>
          <p:cNvPr id="15" name="CasellaDiTesto 14"/>
          <p:cNvSpPr txBox="1"/>
          <p:nvPr/>
        </p:nvSpPr>
        <p:spPr>
          <a:xfrm rot="1113194">
            <a:off x="-9837" y="5917269"/>
            <a:ext cx="3169364" cy="400110"/>
          </a:xfrm>
          <a:prstGeom prst="rect">
            <a:avLst/>
          </a:prstGeom>
          <a:solidFill>
            <a:srgbClr val="FFC000"/>
          </a:solidFill>
          <a:ln>
            <a:solidFill>
              <a:schemeClr val="tx1"/>
            </a:solidFill>
          </a:ln>
        </p:spPr>
        <p:txBody>
          <a:bodyPr wrap="square" rtlCol="0">
            <a:spAutoFit/>
          </a:bodyPr>
          <a:lstStyle/>
          <a:p>
            <a:r>
              <a:rPr lang="it-IT" sz="2000" dirty="0" smtClean="0"/>
              <a:t>Inadeguatezza e </a:t>
            </a:r>
            <a:r>
              <a:rPr lang="it-IT" sz="2000" dirty="0"/>
              <a:t>p</a:t>
            </a:r>
            <a:r>
              <a:rPr lang="it-IT" sz="2000" dirty="0" smtClean="0"/>
              <a:t>assività</a:t>
            </a:r>
            <a:endParaRPr lang="it-IT" sz="2000" dirty="0"/>
          </a:p>
        </p:txBody>
      </p:sp>
      <p:sp>
        <p:nvSpPr>
          <p:cNvPr id="16" name="CasellaDiTesto 15"/>
          <p:cNvSpPr txBox="1"/>
          <p:nvPr/>
        </p:nvSpPr>
        <p:spPr>
          <a:xfrm>
            <a:off x="3281549" y="6218248"/>
            <a:ext cx="2879387" cy="400110"/>
          </a:xfrm>
          <a:prstGeom prst="rect">
            <a:avLst/>
          </a:prstGeom>
          <a:solidFill>
            <a:srgbClr val="00B050"/>
          </a:solidFill>
          <a:ln>
            <a:solidFill>
              <a:schemeClr val="tx1"/>
            </a:solidFill>
          </a:ln>
        </p:spPr>
        <p:txBody>
          <a:bodyPr wrap="square" rtlCol="0">
            <a:spAutoFit/>
          </a:bodyPr>
          <a:lstStyle/>
          <a:p>
            <a:r>
              <a:rPr lang="it-IT" sz="2000" dirty="0" smtClean="0"/>
              <a:t>Paura di offendere</a:t>
            </a:r>
            <a:endParaRPr lang="it-IT" sz="2000" dirty="0"/>
          </a:p>
        </p:txBody>
      </p:sp>
      <p:sp>
        <p:nvSpPr>
          <p:cNvPr id="17" name="CasellaDiTesto 16"/>
          <p:cNvSpPr txBox="1"/>
          <p:nvPr/>
        </p:nvSpPr>
        <p:spPr>
          <a:xfrm>
            <a:off x="4626618" y="3360774"/>
            <a:ext cx="2610761" cy="400110"/>
          </a:xfrm>
          <a:prstGeom prst="rect">
            <a:avLst/>
          </a:prstGeom>
          <a:solidFill>
            <a:srgbClr val="FFFF00"/>
          </a:solidFill>
          <a:ln>
            <a:solidFill>
              <a:schemeClr val="tx1"/>
            </a:solidFill>
          </a:ln>
        </p:spPr>
        <p:txBody>
          <a:bodyPr wrap="square" rtlCol="0">
            <a:spAutoFit/>
          </a:bodyPr>
          <a:lstStyle/>
          <a:p>
            <a:r>
              <a:rPr lang="it-IT" sz="2000" dirty="0" smtClean="0"/>
              <a:t>Malinteso culturale</a:t>
            </a:r>
            <a:endParaRPr lang="it-IT" sz="2000" dirty="0"/>
          </a:p>
        </p:txBody>
      </p:sp>
    </p:spTree>
    <p:extLst>
      <p:ext uri="{BB962C8B-B14F-4D97-AF65-F5344CB8AC3E}">
        <p14:creationId xmlns:p14="http://schemas.microsoft.com/office/powerpoint/2010/main" val="1839596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3" y="609600"/>
            <a:ext cx="10835794" cy="1320800"/>
          </a:xfrm>
        </p:spPr>
        <p:txBody>
          <a:bodyPr>
            <a:normAutofit/>
          </a:bodyPr>
          <a:lstStyle/>
          <a:p>
            <a:r>
              <a:rPr lang="it-IT" sz="3200" b="1" dirty="0" smtClean="0">
                <a:solidFill>
                  <a:srgbClr val="002060"/>
                </a:solidFill>
              </a:rPr>
              <a:t>RELAZIONE CON LA SCUOLA = PROCESSO DINAMICO</a:t>
            </a:r>
            <a:endParaRPr lang="it-IT" sz="3200" b="1" dirty="0">
              <a:solidFill>
                <a:srgbClr val="002060"/>
              </a:solidFill>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051518440"/>
              </p:ext>
            </p:extLst>
          </p:nvPr>
        </p:nvGraphicFramePr>
        <p:xfrm>
          <a:off x="0" y="2160588"/>
          <a:ext cx="11513127"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p:cNvSpPr txBox="1"/>
          <p:nvPr/>
        </p:nvSpPr>
        <p:spPr>
          <a:xfrm>
            <a:off x="130629" y="5903893"/>
            <a:ext cx="11205028" cy="954107"/>
          </a:xfrm>
          <a:prstGeom prst="rect">
            <a:avLst/>
          </a:prstGeom>
          <a:noFill/>
        </p:spPr>
        <p:txBody>
          <a:bodyPr wrap="square" rtlCol="0">
            <a:spAutoFit/>
          </a:bodyPr>
          <a:lstStyle/>
          <a:p>
            <a:pPr algn="ctr"/>
            <a:r>
              <a:rPr lang="it-IT" sz="2800" b="1" dirty="0" smtClean="0">
                <a:solidFill>
                  <a:srgbClr val="FF0000"/>
                </a:solidFill>
                <a:effectLst>
                  <a:outerShdw blurRad="38100" dist="38100" dir="2700000" algn="tl">
                    <a:srgbClr val="000000">
                      <a:alpha val="43137"/>
                    </a:srgbClr>
                  </a:outerShdw>
                </a:effectLst>
              </a:rPr>
              <a:t>E’ IL VOSTRO DIALOGO CON LA FAMIGLIA A DETERMINARE QUESTO PROCESSO!</a:t>
            </a:r>
            <a:endParaRPr lang="it-IT"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740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pPr algn="ctr"/>
            <a:r>
              <a:rPr lang="it-IT" dirty="0" smtClean="0"/>
              <a:t>Non lasciamo i genitori </a:t>
            </a:r>
            <a:r>
              <a:rPr lang="it-IT" i="1" dirty="0" smtClean="0"/>
              <a:t>sulla soglia</a:t>
            </a:r>
            <a:endParaRPr lang="it-IT" i="1" dirty="0"/>
          </a:p>
        </p:txBody>
      </p:sp>
      <p:sp>
        <p:nvSpPr>
          <p:cNvPr id="7" name="Segnaposto contenuto 6"/>
          <p:cNvSpPr>
            <a:spLocks noGrp="1"/>
          </p:cNvSpPr>
          <p:nvPr>
            <p:ph idx="1"/>
          </p:nvPr>
        </p:nvSpPr>
        <p:spPr>
          <a:xfrm>
            <a:off x="338667" y="1270000"/>
            <a:ext cx="11514666" cy="3880773"/>
          </a:xfrm>
        </p:spPr>
        <p:txBody>
          <a:bodyPr>
            <a:normAutofit/>
          </a:bodyPr>
          <a:lstStyle/>
          <a:p>
            <a:pPr marL="0" indent="0">
              <a:buNone/>
            </a:pPr>
            <a:r>
              <a:rPr lang="it-IT" sz="2800" dirty="0" smtClean="0">
                <a:solidFill>
                  <a:srgbClr val="002060"/>
                </a:solidFill>
              </a:rPr>
              <a:t>Nell’arrivo dei genitori immigrati a scuola, Favaro ravvede  </a:t>
            </a:r>
            <a:r>
              <a:rPr lang="it-IT" sz="2800" u="sng" dirty="0" smtClean="0">
                <a:solidFill>
                  <a:srgbClr val="002060"/>
                </a:solidFill>
              </a:rPr>
              <a:t>“un’alta </a:t>
            </a:r>
            <a:r>
              <a:rPr lang="it-IT" sz="2800" u="sng" dirty="0">
                <a:solidFill>
                  <a:srgbClr val="002060"/>
                </a:solidFill>
              </a:rPr>
              <a:t>esposizione al rischio di </a:t>
            </a:r>
            <a:r>
              <a:rPr lang="it-IT" sz="2800" b="1" u="sng" dirty="0">
                <a:solidFill>
                  <a:srgbClr val="002060"/>
                </a:solidFill>
              </a:rPr>
              <a:t>mantenersi sulla soglia dell’incontro</a:t>
            </a:r>
            <a:r>
              <a:rPr lang="it-IT" sz="2800" u="sng" dirty="0">
                <a:solidFill>
                  <a:srgbClr val="002060"/>
                </a:solidFill>
              </a:rPr>
              <a:t>” </a:t>
            </a:r>
            <a:r>
              <a:rPr lang="it-IT" sz="2800" dirty="0">
                <a:solidFill>
                  <a:srgbClr val="002060"/>
                </a:solidFill>
              </a:rPr>
              <a:t>e </a:t>
            </a:r>
            <a:r>
              <a:rPr lang="it-IT" sz="2800" dirty="0" smtClean="0">
                <a:solidFill>
                  <a:srgbClr val="002060"/>
                </a:solidFill>
              </a:rPr>
              <a:t>sottolinea </a:t>
            </a:r>
            <a:r>
              <a:rPr lang="it-IT" sz="2800" dirty="0">
                <a:solidFill>
                  <a:srgbClr val="002060"/>
                </a:solidFill>
              </a:rPr>
              <a:t>l’importanza di </a:t>
            </a:r>
            <a:r>
              <a:rPr lang="it-IT" sz="2800" b="1" dirty="0">
                <a:solidFill>
                  <a:srgbClr val="002060"/>
                </a:solidFill>
              </a:rPr>
              <a:t>farsi promotori </a:t>
            </a:r>
            <a:r>
              <a:rPr lang="it-IT" sz="2800" dirty="0">
                <a:solidFill>
                  <a:srgbClr val="002060"/>
                </a:solidFill>
              </a:rPr>
              <a:t>di conoscenza e comprensione reciproca</a:t>
            </a:r>
            <a:r>
              <a:rPr lang="it-IT" sz="2800" dirty="0" smtClean="0">
                <a:solidFill>
                  <a:srgbClr val="002060"/>
                </a:solidFill>
              </a:rPr>
              <a:t>.</a:t>
            </a:r>
          </a:p>
          <a:p>
            <a:pPr marL="0" indent="0">
              <a:buNone/>
            </a:pPr>
            <a:endParaRPr lang="it-IT" sz="2400" dirty="0" smtClean="0"/>
          </a:p>
          <a:p>
            <a:pPr marL="0" indent="0">
              <a:buNone/>
            </a:pPr>
            <a:endParaRPr lang="it-IT" dirty="0" smtClean="0"/>
          </a:p>
        </p:txBody>
      </p:sp>
      <p:pic>
        <p:nvPicPr>
          <p:cNvPr id="2" name="Immagine 1"/>
          <p:cNvPicPr>
            <a:picLocks noChangeAspect="1"/>
          </p:cNvPicPr>
          <p:nvPr/>
        </p:nvPicPr>
        <p:blipFill>
          <a:blip r:embed="rId2"/>
          <a:stretch>
            <a:fillRect/>
          </a:stretch>
        </p:blipFill>
        <p:spPr>
          <a:xfrm>
            <a:off x="2490282" y="3113273"/>
            <a:ext cx="5291846" cy="3536828"/>
          </a:xfrm>
          <a:prstGeom prst="rect">
            <a:avLst/>
          </a:prstGeom>
        </p:spPr>
      </p:pic>
    </p:spTree>
    <p:extLst>
      <p:ext uri="{BB962C8B-B14F-4D97-AF65-F5344CB8AC3E}">
        <p14:creationId xmlns:p14="http://schemas.microsoft.com/office/powerpoint/2010/main" val="41369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4855" y="179249"/>
            <a:ext cx="11059886" cy="5078313"/>
          </a:xfrm>
          <a:prstGeom prst="rect">
            <a:avLst/>
          </a:prstGeom>
        </p:spPr>
        <p:txBody>
          <a:bodyPr wrap="square">
            <a:spAutoFit/>
          </a:bodyPr>
          <a:lstStyle/>
          <a:p>
            <a:r>
              <a:rPr lang="it-IT" sz="3600" b="1" dirty="0" smtClean="0">
                <a:solidFill>
                  <a:schemeClr val="accent1">
                    <a:lumMod val="50000"/>
                  </a:schemeClr>
                </a:solidFill>
              </a:rPr>
              <a:t>Ripasso della normativa sull’argomento</a:t>
            </a:r>
          </a:p>
          <a:p>
            <a:pPr algn="just"/>
            <a:r>
              <a:rPr lang="it-IT" sz="2400" dirty="0" smtClean="0"/>
              <a:t> </a:t>
            </a:r>
            <a:r>
              <a:rPr lang="it-IT" sz="2400" i="1" dirty="0" smtClean="0"/>
              <a:t>“</a:t>
            </a:r>
            <a:r>
              <a:rPr lang="it-IT" sz="2400" i="1" u="sng" dirty="0" smtClean="0"/>
              <a:t>È necessario</a:t>
            </a:r>
            <a:r>
              <a:rPr lang="it-IT" sz="2400" i="1" dirty="0" smtClean="0"/>
              <a:t>, da parte della scuola, un </a:t>
            </a:r>
            <a:r>
              <a:rPr lang="it-IT" sz="2400" i="1" dirty="0"/>
              <a:t>ascolto capace di comprendere la specifica condizione in cui la famiglia si trova, quasi </a:t>
            </a:r>
            <a:r>
              <a:rPr lang="it-IT" sz="2400" i="1" dirty="0" smtClean="0"/>
              <a:t>sempre contrassegnata </a:t>
            </a:r>
            <a:r>
              <a:rPr lang="it-IT" sz="2400" i="1" dirty="0"/>
              <a:t>da delicati percorsi di destrutturazione-ristrutturazione culturale, con frequenti </a:t>
            </a:r>
            <a:r>
              <a:rPr lang="it-IT" sz="2400" i="1" dirty="0" smtClean="0"/>
              <a:t>crisi nelle </a:t>
            </a:r>
            <a:r>
              <a:rPr lang="it-IT" sz="2400" i="1" dirty="0"/>
              <a:t>relazioni intergenerazionali. Accogliere la famiglia e accompagnarla </a:t>
            </a:r>
            <a:r>
              <a:rPr lang="it-IT" sz="2400" i="1" u="sng" dirty="0"/>
              <a:t>intelligentemente</a:t>
            </a:r>
            <a:r>
              <a:rPr lang="it-IT" sz="2400" i="1" dirty="0"/>
              <a:t> nel difficile viaggio cui è sottoposta, aiutandola nella </a:t>
            </a:r>
            <a:r>
              <a:rPr lang="it-IT" sz="2400" i="1" u="sng" dirty="0"/>
              <a:t>graduale dinamica </a:t>
            </a:r>
            <a:r>
              <a:rPr lang="it-IT" sz="2400" i="1" dirty="0"/>
              <a:t>di integrazione nel nuovo </a:t>
            </a:r>
            <a:r>
              <a:rPr lang="it-IT" sz="2400" i="1" dirty="0" smtClean="0"/>
              <a:t>contesto, è </a:t>
            </a:r>
            <a:r>
              <a:rPr lang="it-IT" sz="2400" i="1" dirty="0"/>
              <a:t>indubbiamente uno dei </a:t>
            </a:r>
            <a:r>
              <a:rPr lang="it-IT" sz="2400" i="1" u="sng" dirty="0"/>
              <a:t>compiti più complessi </a:t>
            </a:r>
            <a:r>
              <a:rPr lang="it-IT" sz="2400" i="1" dirty="0"/>
              <a:t>della scuola aperta </a:t>
            </a:r>
            <a:r>
              <a:rPr lang="it-IT" sz="2400" i="1" dirty="0" err="1"/>
              <a:t>all’intercultura</a:t>
            </a:r>
            <a:r>
              <a:rPr lang="it-IT" sz="2400" i="1" dirty="0"/>
              <a:t>”. </a:t>
            </a:r>
            <a:endParaRPr lang="it-IT" sz="2400" i="1" dirty="0" smtClean="0"/>
          </a:p>
          <a:p>
            <a:r>
              <a:rPr lang="it-IT" sz="2400" b="1" dirty="0" smtClean="0"/>
              <a:t>Linee </a:t>
            </a:r>
            <a:r>
              <a:rPr lang="it-IT" sz="2400" b="1" dirty="0"/>
              <a:t>guida del 2006 - Osservatorio nazionale per l’Integrazione degli Alunni stranieri e per l’Educazione interculturale del </a:t>
            </a:r>
            <a:r>
              <a:rPr lang="it-IT" sz="2400" b="1" dirty="0" smtClean="0"/>
              <a:t>MIUR. </a:t>
            </a:r>
          </a:p>
          <a:p>
            <a:endParaRPr lang="it-IT" sz="2400" dirty="0"/>
          </a:p>
          <a:p>
            <a:endParaRPr lang="it-IT" sz="2400" dirty="0"/>
          </a:p>
        </p:txBody>
      </p:sp>
      <p:pic>
        <p:nvPicPr>
          <p:cNvPr id="3" name="Immagine 2"/>
          <p:cNvPicPr>
            <a:picLocks noChangeAspect="1"/>
          </p:cNvPicPr>
          <p:nvPr/>
        </p:nvPicPr>
        <p:blipFill>
          <a:blip r:embed="rId2"/>
          <a:stretch>
            <a:fillRect/>
          </a:stretch>
        </p:blipFill>
        <p:spPr>
          <a:xfrm flipH="1">
            <a:off x="1610406" y="4696691"/>
            <a:ext cx="2923990" cy="1911927"/>
          </a:xfrm>
          <a:prstGeom prst="rect">
            <a:avLst/>
          </a:prstGeom>
        </p:spPr>
      </p:pic>
      <p:pic>
        <p:nvPicPr>
          <p:cNvPr id="4" name="Immagine 3"/>
          <p:cNvPicPr>
            <a:picLocks noChangeAspect="1"/>
          </p:cNvPicPr>
          <p:nvPr/>
        </p:nvPicPr>
        <p:blipFill>
          <a:blip r:embed="rId3"/>
          <a:stretch>
            <a:fillRect/>
          </a:stretch>
        </p:blipFill>
        <p:spPr>
          <a:xfrm>
            <a:off x="6063657" y="4696691"/>
            <a:ext cx="2976434" cy="1980602"/>
          </a:xfrm>
          <a:prstGeom prst="rect">
            <a:avLst/>
          </a:prstGeom>
        </p:spPr>
      </p:pic>
    </p:spTree>
    <p:extLst>
      <p:ext uri="{BB962C8B-B14F-4D97-AF65-F5344CB8AC3E}">
        <p14:creationId xmlns:p14="http://schemas.microsoft.com/office/powerpoint/2010/main" val="1958595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46363" y="501411"/>
            <a:ext cx="11845637" cy="1815882"/>
          </a:xfrm>
          <a:prstGeom prst="rect">
            <a:avLst/>
          </a:prstGeom>
        </p:spPr>
        <p:txBody>
          <a:bodyPr wrap="square">
            <a:spAutoFit/>
          </a:bodyPr>
          <a:lstStyle/>
          <a:p>
            <a:r>
              <a:rPr lang="it-IT" sz="2800" b="1" dirty="0" smtClean="0">
                <a:solidFill>
                  <a:srgbClr val="002060"/>
                </a:solidFill>
              </a:rPr>
              <a:t>Come </a:t>
            </a:r>
            <a:r>
              <a:rPr lang="it-IT" sz="2800" b="1" dirty="0">
                <a:solidFill>
                  <a:srgbClr val="002060"/>
                </a:solidFill>
              </a:rPr>
              <a:t>possiamo lavorare perché questi genitori siano invitati a non rimanere sulla soglia, ma ad entrare nella scuola, a condividere a pieno il patto di corresponsabilità </a:t>
            </a:r>
            <a:r>
              <a:rPr lang="it-IT" sz="2800" b="1" dirty="0" smtClean="0">
                <a:solidFill>
                  <a:srgbClr val="002060"/>
                </a:solidFill>
              </a:rPr>
              <a:t>educativa e ad avere un </a:t>
            </a:r>
            <a:r>
              <a:rPr lang="it-IT" sz="2800" b="1" dirty="0">
                <a:solidFill>
                  <a:srgbClr val="002060"/>
                </a:solidFill>
              </a:rPr>
              <a:t>rapporto continuativo ? </a:t>
            </a:r>
          </a:p>
        </p:txBody>
      </p:sp>
      <p:sp>
        <p:nvSpPr>
          <p:cNvPr id="5" name="CasellaDiTesto 4"/>
          <p:cNvSpPr txBox="1"/>
          <p:nvPr/>
        </p:nvSpPr>
        <p:spPr>
          <a:xfrm>
            <a:off x="2032990" y="2984995"/>
            <a:ext cx="733598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600" b="1" dirty="0" smtClean="0">
                <a:ln w="6600">
                  <a:solidFill>
                    <a:schemeClr val="accent2"/>
                  </a:solidFill>
                  <a:prstDash val="solid"/>
                </a:ln>
                <a:solidFill>
                  <a:srgbClr val="FF0000"/>
                </a:solidFill>
              </a:rPr>
              <a:t>Politiche ‘PONTE’</a:t>
            </a:r>
            <a:endParaRPr lang="it-IT" sz="3600" b="1" dirty="0">
              <a:ln w="6600">
                <a:solidFill>
                  <a:schemeClr val="accent2"/>
                </a:solidFill>
                <a:prstDash val="solid"/>
              </a:ln>
              <a:solidFill>
                <a:srgbClr val="FF0000"/>
              </a:solidFill>
            </a:endParaRPr>
          </a:p>
        </p:txBody>
      </p:sp>
      <p:sp>
        <p:nvSpPr>
          <p:cNvPr id="6" name="CasellaDiTesto 5"/>
          <p:cNvSpPr txBox="1"/>
          <p:nvPr/>
        </p:nvSpPr>
        <p:spPr>
          <a:xfrm>
            <a:off x="346363" y="4506769"/>
            <a:ext cx="10494819" cy="1569660"/>
          </a:xfrm>
          <a:prstGeom prst="rect">
            <a:avLst/>
          </a:prstGeom>
          <a:noFill/>
        </p:spPr>
        <p:txBody>
          <a:bodyPr wrap="square" rtlCol="0">
            <a:spAutoFit/>
          </a:bodyPr>
          <a:lstStyle/>
          <a:p>
            <a:pPr algn="ctr"/>
            <a:r>
              <a:rPr lang="it-IT" sz="3200" b="1" dirty="0" smtClean="0">
                <a:solidFill>
                  <a:schemeClr val="accent2">
                    <a:lumMod val="50000"/>
                  </a:schemeClr>
                </a:solidFill>
              </a:rPr>
              <a:t>Ovvero la messa in campo di tutte quelle strategie che creano connessioni e dunque </a:t>
            </a:r>
            <a:r>
              <a:rPr lang="it-IT" sz="3200" b="1" dirty="0" smtClean="0">
                <a:solidFill>
                  <a:srgbClr val="C00000"/>
                </a:solidFill>
              </a:rPr>
              <a:t>PONTI</a:t>
            </a:r>
            <a:r>
              <a:rPr lang="it-IT" sz="3200" b="1" dirty="0" smtClean="0">
                <a:solidFill>
                  <a:schemeClr val="accent2">
                    <a:lumMod val="50000"/>
                  </a:schemeClr>
                </a:solidFill>
              </a:rPr>
              <a:t> tra la scuola italiana e i genitori stranieri</a:t>
            </a:r>
            <a:endParaRPr lang="it-IT" sz="3200" b="1" dirty="0">
              <a:solidFill>
                <a:schemeClr val="accent2">
                  <a:lumMod val="50000"/>
                </a:schemeClr>
              </a:solidFill>
            </a:endParaRPr>
          </a:p>
        </p:txBody>
      </p:sp>
    </p:spTree>
    <p:extLst>
      <p:ext uri="{BB962C8B-B14F-4D97-AF65-F5344CB8AC3E}">
        <p14:creationId xmlns:p14="http://schemas.microsoft.com/office/powerpoint/2010/main" val="216163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396" y="369651"/>
            <a:ext cx="9227428" cy="1930400"/>
          </a:xfrm>
        </p:spPr>
        <p:txBody>
          <a:bodyPr/>
          <a:lstStyle/>
          <a:p>
            <a:r>
              <a:rPr lang="it-IT" b="1" dirty="0" smtClean="0">
                <a:solidFill>
                  <a:schemeClr val="accent2">
                    <a:lumMod val="75000"/>
                  </a:schemeClr>
                </a:solidFill>
              </a:rPr>
              <a:t>QUINDI…PONIAMOCI LE DOMANDE GIUSTE!</a:t>
            </a:r>
            <a:endParaRPr lang="it-IT" b="1" dirty="0">
              <a:solidFill>
                <a:schemeClr val="accent2">
                  <a:lumMod val="75000"/>
                </a:schemeClr>
              </a:solidFill>
            </a:endParaRPr>
          </a:p>
        </p:txBody>
      </p:sp>
      <p:sp>
        <p:nvSpPr>
          <p:cNvPr id="4" name="Rettangolo 3"/>
          <p:cNvSpPr/>
          <p:nvPr/>
        </p:nvSpPr>
        <p:spPr>
          <a:xfrm>
            <a:off x="124396" y="965200"/>
            <a:ext cx="11970327" cy="5509200"/>
          </a:xfrm>
          <a:prstGeom prst="rect">
            <a:avLst/>
          </a:prstGeom>
        </p:spPr>
        <p:txBody>
          <a:bodyPr wrap="square">
            <a:spAutoFit/>
          </a:bodyPr>
          <a:lstStyle/>
          <a:p>
            <a:r>
              <a:rPr lang="it-IT" sz="2200" b="1" dirty="0"/>
              <a:t>Che cosa si sta facendo per far conoscere alla famiglia dell’alunno/a straniero/a la struttura fisica, l’organizzazione, i ruoli delle persone, gli orari della scuola? </a:t>
            </a:r>
            <a:endParaRPr lang="it-IT" sz="2200" b="1" dirty="0" smtClean="0"/>
          </a:p>
          <a:p>
            <a:endParaRPr lang="it-IT" sz="2200" b="1" dirty="0"/>
          </a:p>
          <a:p>
            <a:r>
              <a:rPr lang="it-IT" sz="2200" b="1" dirty="0"/>
              <a:t>Si stanno creando situazioni, </a:t>
            </a:r>
            <a:r>
              <a:rPr lang="it-IT" sz="2200" b="1" dirty="0" smtClean="0"/>
              <a:t>occasioni, manifestazioni, attività a cui partecipano </a:t>
            </a:r>
            <a:r>
              <a:rPr lang="it-IT" sz="2200" b="1" dirty="0"/>
              <a:t>le famiglie degli alunni/e stranieri/e? </a:t>
            </a:r>
          </a:p>
          <a:p>
            <a:endParaRPr lang="it-IT" sz="2200" b="1" dirty="0" smtClean="0"/>
          </a:p>
          <a:p>
            <a:r>
              <a:rPr lang="it-IT" sz="2200" b="1" dirty="0" smtClean="0"/>
              <a:t>La </a:t>
            </a:r>
            <a:r>
              <a:rPr lang="it-IT" sz="2200" b="1" dirty="0"/>
              <a:t>famiglia dell’alunno/a straniero/a viene informata sulle riunioni istituzionali della scuola in cui è richiesta la sua presenza, sul loro significato e sulla loro importanza per l’alunno?</a:t>
            </a:r>
          </a:p>
          <a:p>
            <a:endParaRPr lang="it-IT" sz="2200" b="1" dirty="0" smtClean="0"/>
          </a:p>
          <a:p>
            <a:r>
              <a:rPr lang="it-IT" sz="2200" b="1" dirty="0" smtClean="0"/>
              <a:t>Si </a:t>
            </a:r>
            <a:r>
              <a:rPr lang="it-IT" sz="2200" b="1" dirty="0"/>
              <a:t>conosce il progetto migratorio della famiglia dell’alunno/a straniero/a?</a:t>
            </a:r>
          </a:p>
          <a:p>
            <a:r>
              <a:rPr lang="it-IT" sz="2200" b="1" dirty="0" smtClean="0"/>
              <a:t>Si </a:t>
            </a:r>
            <a:r>
              <a:rPr lang="it-IT" sz="2200" b="1" dirty="0"/>
              <a:t>sta ricostruendo la biografia scolastica dell’alunno/a straniero/a?</a:t>
            </a:r>
          </a:p>
          <a:p>
            <a:endParaRPr lang="it-IT" sz="2200" b="1" dirty="0" smtClean="0"/>
          </a:p>
          <a:p>
            <a:r>
              <a:rPr lang="it-IT" sz="2200" b="1" dirty="0" smtClean="0"/>
              <a:t>C’è  </a:t>
            </a:r>
            <a:r>
              <a:rPr lang="it-IT" sz="2200" b="1" dirty="0"/>
              <a:t>relazione tra la famiglia dell’alunno/a straniero/a e le famiglie degli alunni italiani?</a:t>
            </a:r>
          </a:p>
          <a:p>
            <a:r>
              <a:rPr lang="it-IT" sz="2200" b="1" dirty="0" smtClean="0"/>
              <a:t>La </a:t>
            </a:r>
            <a:r>
              <a:rPr lang="it-IT" sz="2200" b="1" dirty="0"/>
              <a:t>famiglia partecipa alle riunioni scolastiche?</a:t>
            </a:r>
          </a:p>
          <a:p>
            <a:r>
              <a:rPr lang="it-IT" sz="2200" b="1" dirty="0" smtClean="0"/>
              <a:t>Sappiamo cosa </a:t>
            </a:r>
            <a:r>
              <a:rPr lang="it-IT" sz="2200" b="1" dirty="0"/>
              <a:t>chiedono più frequentemente alla scuola?</a:t>
            </a:r>
          </a:p>
        </p:txBody>
      </p:sp>
    </p:spTree>
    <p:extLst>
      <p:ext uri="{BB962C8B-B14F-4D97-AF65-F5344CB8AC3E}">
        <p14:creationId xmlns:p14="http://schemas.microsoft.com/office/powerpoint/2010/main" val="40267831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3796" y="3072348"/>
            <a:ext cx="11600920" cy="3785652"/>
          </a:xfrm>
          <a:prstGeom prst="rect">
            <a:avLst/>
          </a:prstGeom>
        </p:spPr>
        <p:txBody>
          <a:bodyPr wrap="square">
            <a:spAutoFit/>
          </a:bodyPr>
          <a:lstStyle/>
          <a:p>
            <a:r>
              <a:rPr lang="it-IT" sz="2400" dirty="0"/>
              <a:t>Infine, nel </a:t>
            </a:r>
            <a:r>
              <a:rPr lang="it-IT" sz="2400" b="1" dirty="0"/>
              <a:t>documento “Diversi da chi?”</a:t>
            </a:r>
            <a:r>
              <a:rPr lang="it-IT" sz="2400" dirty="0"/>
              <a:t>, elaborato dall’Osservatorio nazionale per l’Integrazione degli Alunni stranieri e per l’Intercultura </a:t>
            </a:r>
            <a:r>
              <a:rPr lang="it-IT" sz="2400" dirty="0" smtClean="0"/>
              <a:t>nel </a:t>
            </a:r>
            <a:r>
              <a:rPr lang="it-IT" sz="2400" b="1" dirty="0" smtClean="0"/>
              <a:t>settembre </a:t>
            </a:r>
            <a:r>
              <a:rPr lang="it-IT" sz="2400" b="1" dirty="0"/>
              <a:t>2015, </a:t>
            </a:r>
            <a:r>
              <a:rPr lang="it-IT" sz="2400" dirty="0" err="1"/>
              <a:t>prot</a:t>
            </a:r>
            <a:r>
              <a:rPr lang="it-IT" sz="2400" dirty="0"/>
              <a:t>. n. 5535, si legge: </a:t>
            </a:r>
            <a:r>
              <a:rPr lang="it-IT" sz="2400" i="1" dirty="0"/>
              <a:t>“</a:t>
            </a:r>
            <a:r>
              <a:rPr lang="it-IT" sz="2400" b="1" i="1" u="sng" dirty="0"/>
              <a:t>Il dialogo tra scuole e famiglie di origine straniera deve </a:t>
            </a:r>
            <a:r>
              <a:rPr lang="it-IT" sz="2400" b="1" i="1" u="sng" dirty="0" smtClean="0"/>
              <a:t>essere costante</a:t>
            </a:r>
            <a:r>
              <a:rPr lang="it-IT" sz="2400" b="1" i="1" u="sng" dirty="0"/>
              <a:t>, denso e ravvicinato </a:t>
            </a:r>
            <a:r>
              <a:rPr lang="it-IT" sz="2400" i="1" dirty="0"/>
              <a:t>nei momenti topici della scolarità dei figli: l’ingresso, i momenti </a:t>
            </a:r>
            <a:r>
              <a:rPr lang="it-IT" sz="2400" i="1" dirty="0" smtClean="0"/>
              <a:t>della valutazione</a:t>
            </a:r>
            <a:r>
              <a:rPr lang="it-IT" sz="2400" i="1" dirty="0"/>
              <a:t>, l’orientamento e le scelte, ma un’attenzione costante va data alle interazioni quotidiane e di routine che devono essere inclusive e facilitate attraverso i messaggi plurilingue, </a:t>
            </a:r>
            <a:r>
              <a:rPr lang="it-IT" sz="2400" i="1" dirty="0" smtClean="0"/>
              <a:t>attraverso strumenti </a:t>
            </a:r>
            <a:r>
              <a:rPr lang="it-IT" sz="2400" i="1" dirty="0"/>
              <a:t>formali o informali di mediazione linguistico-culturale e soprattutto attraverso gli </a:t>
            </a:r>
            <a:r>
              <a:rPr lang="it-IT" sz="2400" b="1" i="1" u="sng" dirty="0"/>
              <a:t>atteggiamenti di vicinanza</a:t>
            </a:r>
            <a:r>
              <a:rPr lang="it-IT" sz="2400" i="1" dirty="0"/>
              <a:t>”.</a:t>
            </a:r>
          </a:p>
          <a:p>
            <a:endParaRPr lang="it-IT" sz="2400" dirty="0"/>
          </a:p>
        </p:txBody>
      </p:sp>
      <p:sp>
        <p:nvSpPr>
          <p:cNvPr id="2" name="Rettangolo 1"/>
          <p:cNvSpPr/>
          <p:nvPr/>
        </p:nvSpPr>
        <p:spPr>
          <a:xfrm>
            <a:off x="73796" y="466822"/>
            <a:ext cx="11372320" cy="2308324"/>
          </a:xfrm>
          <a:prstGeom prst="rect">
            <a:avLst/>
          </a:prstGeom>
        </p:spPr>
        <p:txBody>
          <a:bodyPr wrap="square">
            <a:spAutoFit/>
          </a:bodyPr>
          <a:lstStyle/>
          <a:p>
            <a:r>
              <a:rPr lang="it-IT" sz="2400" b="1" dirty="0"/>
              <a:t>Le linee guida del 2014</a:t>
            </a:r>
            <a:r>
              <a:rPr lang="it-IT" sz="2400" dirty="0"/>
              <a:t>, hanno ripreso in continuità il tema del </a:t>
            </a:r>
            <a:r>
              <a:rPr lang="it-IT" sz="2400" u="sng" dirty="0"/>
              <a:t>coinvolgimento delle famiglie</a:t>
            </a:r>
            <a:r>
              <a:rPr lang="it-IT" sz="2400" dirty="0"/>
              <a:t>, sottolineando con chiarezza l’importanza </a:t>
            </a:r>
            <a:r>
              <a:rPr lang="it-IT" sz="2400" u="sng" dirty="0"/>
              <a:t>non solo degli aspetti informativi, legati alle necessità organizzative e amministrative, ma anche di quelli </a:t>
            </a:r>
            <a:r>
              <a:rPr lang="it-IT" sz="2400" b="1" u="sng" dirty="0"/>
              <a:t>relazionali</a:t>
            </a:r>
            <a:r>
              <a:rPr lang="it-IT" sz="2400" u="sng" dirty="0"/>
              <a:t> </a:t>
            </a:r>
            <a:r>
              <a:rPr lang="it-IT" sz="2400" dirty="0"/>
              <a:t>e hanno espressamente invitato le scuole a promuovere la</a:t>
            </a:r>
          </a:p>
          <a:p>
            <a:r>
              <a:rPr lang="it-IT" sz="2400" dirty="0"/>
              <a:t>partecipazione dei genitori stranieri alle attività collegiali e alle associazioni dei genitori. </a:t>
            </a:r>
          </a:p>
        </p:txBody>
      </p:sp>
    </p:spTree>
    <p:extLst>
      <p:ext uri="{BB962C8B-B14F-4D97-AF65-F5344CB8AC3E}">
        <p14:creationId xmlns:p14="http://schemas.microsoft.com/office/powerpoint/2010/main" val="7817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4" y="0"/>
            <a:ext cx="8596668" cy="1320800"/>
          </a:xfrm>
        </p:spPr>
        <p:txBody>
          <a:bodyPr>
            <a:normAutofit/>
          </a:bodyPr>
          <a:lstStyle/>
          <a:p>
            <a:pPr algn="ctr"/>
            <a:r>
              <a:rPr lang="it-IT" sz="3200" b="1" i="1" dirty="0" smtClean="0">
                <a:solidFill>
                  <a:srgbClr val="002060"/>
                </a:solidFill>
              </a:rPr>
              <a:t>Cosa NON si deve pretendere dalle famiglie straniere:</a:t>
            </a:r>
            <a:endParaRPr lang="it-IT" sz="3200" b="1" i="1" dirty="0">
              <a:solidFill>
                <a:srgbClr val="002060"/>
              </a:solidFill>
            </a:endParaRPr>
          </a:p>
        </p:txBody>
      </p:sp>
      <p:sp>
        <p:nvSpPr>
          <p:cNvPr id="3" name="Segnaposto contenuto 2"/>
          <p:cNvSpPr>
            <a:spLocks noGrp="1"/>
          </p:cNvSpPr>
          <p:nvPr>
            <p:ph idx="1"/>
          </p:nvPr>
        </p:nvSpPr>
        <p:spPr>
          <a:xfrm>
            <a:off x="930253" y="1573719"/>
            <a:ext cx="8596668" cy="3880773"/>
          </a:xfrm>
        </p:spPr>
        <p:txBody>
          <a:bodyPr>
            <a:noAutofit/>
          </a:bodyPr>
          <a:lstStyle/>
          <a:p>
            <a:r>
              <a:rPr lang="it-IT" sz="2800" dirty="0" smtClean="0">
                <a:solidFill>
                  <a:schemeClr val="tx1"/>
                </a:solidFill>
              </a:rPr>
              <a:t>Presentino i documenti di soggiorno</a:t>
            </a:r>
          </a:p>
          <a:p>
            <a:r>
              <a:rPr lang="it-IT" sz="2800" dirty="0" smtClean="0">
                <a:solidFill>
                  <a:schemeClr val="tx1"/>
                </a:solidFill>
              </a:rPr>
              <a:t>Portino documentazione convalidata del percorso scolastico pregresso</a:t>
            </a:r>
          </a:p>
          <a:p>
            <a:r>
              <a:rPr lang="it-IT" sz="2800" dirty="0" smtClean="0">
                <a:solidFill>
                  <a:schemeClr val="tx1"/>
                </a:solidFill>
              </a:rPr>
              <a:t>Si parli italiano in casa</a:t>
            </a:r>
          </a:p>
          <a:p>
            <a:r>
              <a:rPr lang="it-IT" sz="2800" dirty="0" smtClean="0">
                <a:solidFill>
                  <a:schemeClr val="tx1"/>
                </a:solidFill>
              </a:rPr>
              <a:t>Si facciano fare lezioni private di italiano ai figli</a:t>
            </a:r>
          </a:p>
          <a:p>
            <a:r>
              <a:rPr lang="it-IT" sz="2800" dirty="0" smtClean="0">
                <a:solidFill>
                  <a:schemeClr val="tx1"/>
                </a:solidFill>
              </a:rPr>
              <a:t>Si cambi il modo di mangiare</a:t>
            </a:r>
          </a:p>
          <a:p>
            <a:r>
              <a:rPr lang="it-IT" sz="2800" dirty="0" smtClean="0">
                <a:solidFill>
                  <a:schemeClr val="tx1"/>
                </a:solidFill>
              </a:rPr>
              <a:t>Si cambi il modo di vestire</a:t>
            </a:r>
          </a:p>
          <a:p>
            <a:r>
              <a:rPr lang="it-IT" sz="2800" dirty="0" smtClean="0">
                <a:solidFill>
                  <a:schemeClr val="tx1"/>
                </a:solidFill>
              </a:rPr>
              <a:t>Si faccia l’ora di religione o che si festeggino festività non loro</a:t>
            </a:r>
          </a:p>
          <a:p>
            <a:endParaRPr lang="it-IT" sz="2800" dirty="0" smtClean="0">
              <a:solidFill>
                <a:schemeClr val="tx1"/>
              </a:solidFill>
            </a:endParaRPr>
          </a:p>
          <a:p>
            <a:endParaRPr lang="it-IT" sz="2800" dirty="0">
              <a:solidFill>
                <a:schemeClr val="tx1"/>
              </a:solidFill>
            </a:endParaRPr>
          </a:p>
        </p:txBody>
      </p:sp>
    </p:spTree>
    <p:extLst>
      <p:ext uri="{BB962C8B-B14F-4D97-AF65-F5344CB8AC3E}">
        <p14:creationId xmlns:p14="http://schemas.microsoft.com/office/powerpoint/2010/main" val="24253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7383" y="2524125"/>
            <a:ext cx="8596668" cy="1320800"/>
          </a:xfrm>
        </p:spPr>
        <p:txBody>
          <a:bodyPr>
            <a:normAutofit/>
          </a:bodyPr>
          <a:lstStyle/>
          <a:p>
            <a:pPr algn="ctr"/>
            <a:r>
              <a:rPr lang="it-IT" sz="4800" b="1" u="sng" dirty="0" smtClean="0">
                <a:solidFill>
                  <a:schemeClr val="accent2">
                    <a:lumMod val="75000"/>
                  </a:schemeClr>
                </a:solidFill>
                <a:effectLst>
                  <a:outerShdw blurRad="38100" dist="38100" dir="2700000" algn="tl">
                    <a:srgbClr val="000000">
                      <a:alpha val="43137"/>
                    </a:srgbClr>
                  </a:outerShdw>
                </a:effectLst>
              </a:rPr>
              <a:t>RELAZIONE </a:t>
            </a:r>
            <a:endParaRPr lang="it-IT" sz="4800" b="1" u="sng"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1422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801" y="222002"/>
            <a:ext cx="4008967" cy="2964874"/>
          </a:xfrm>
        </p:spPr>
        <p:txBody>
          <a:bodyPr>
            <a:normAutofit/>
          </a:bodyPr>
          <a:lstStyle/>
          <a:p>
            <a:pPr marL="285750" indent="-285750"/>
            <a:r>
              <a:rPr lang="it-IT" sz="2400" b="1" dirty="0"/>
              <a:t>Percezioni e sentimenti</a:t>
            </a:r>
            <a:r>
              <a:rPr lang="it-IT" sz="1800" b="1" dirty="0"/>
              <a:t/>
            </a:r>
            <a:br>
              <a:rPr lang="it-IT" sz="1800" b="1" dirty="0"/>
            </a:br>
            <a:r>
              <a:rPr lang="it-IT" sz="1800" b="1" dirty="0" smtClean="0">
                <a:solidFill>
                  <a:schemeClr val="tx1"/>
                </a:solidFill>
              </a:rPr>
              <a:t>lutto/abbandono</a:t>
            </a:r>
            <a:br>
              <a:rPr lang="it-IT" sz="1800" b="1" dirty="0" smtClean="0">
                <a:solidFill>
                  <a:schemeClr val="tx1"/>
                </a:solidFill>
              </a:rPr>
            </a:br>
            <a:r>
              <a:rPr lang="it-IT" sz="1800" b="1" dirty="0" smtClean="0">
                <a:solidFill>
                  <a:schemeClr val="tx1"/>
                </a:solidFill>
              </a:rPr>
              <a:t>smarrimento</a:t>
            </a:r>
            <a:br>
              <a:rPr lang="it-IT" sz="1800" b="1" dirty="0" smtClean="0">
                <a:solidFill>
                  <a:schemeClr val="tx1"/>
                </a:solidFill>
              </a:rPr>
            </a:br>
            <a:r>
              <a:rPr lang="it-IT" sz="1800" b="1" dirty="0" smtClean="0">
                <a:solidFill>
                  <a:schemeClr val="tx1"/>
                </a:solidFill>
              </a:rPr>
              <a:t>ansia</a:t>
            </a:r>
            <a:br>
              <a:rPr lang="it-IT" sz="1800" b="1" dirty="0" smtClean="0">
                <a:solidFill>
                  <a:schemeClr val="tx1"/>
                </a:solidFill>
              </a:rPr>
            </a:br>
            <a:r>
              <a:rPr lang="it-IT" sz="1800" b="1" dirty="0" smtClean="0">
                <a:solidFill>
                  <a:schemeClr val="tx1"/>
                </a:solidFill>
              </a:rPr>
              <a:t>inadeguatezza</a:t>
            </a:r>
            <a:br>
              <a:rPr lang="it-IT" sz="1800" b="1" dirty="0" smtClean="0">
                <a:solidFill>
                  <a:schemeClr val="tx1"/>
                </a:solidFill>
              </a:rPr>
            </a:br>
            <a:r>
              <a:rPr lang="it-IT" sz="1800" b="1" dirty="0" smtClean="0">
                <a:solidFill>
                  <a:schemeClr val="tx1"/>
                </a:solidFill>
              </a:rPr>
              <a:t>alienazione</a:t>
            </a:r>
            <a:endParaRPr lang="it-IT" sz="1800" dirty="0">
              <a:solidFill>
                <a:schemeClr val="tx1"/>
              </a:solidFill>
            </a:endParaRPr>
          </a:p>
        </p:txBody>
      </p:sp>
      <p:sp>
        <p:nvSpPr>
          <p:cNvPr id="3" name="Segnaposto contenuto 2"/>
          <p:cNvSpPr>
            <a:spLocks noGrp="1"/>
          </p:cNvSpPr>
          <p:nvPr>
            <p:ph idx="1"/>
          </p:nvPr>
        </p:nvSpPr>
        <p:spPr>
          <a:xfrm>
            <a:off x="7350150" y="222002"/>
            <a:ext cx="5199037" cy="1393780"/>
          </a:xfrm>
        </p:spPr>
        <p:txBody>
          <a:bodyPr>
            <a:noAutofit/>
          </a:bodyPr>
          <a:lstStyle/>
          <a:p>
            <a:pPr marL="0" indent="0">
              <a:spcBef>
                <a:spcPts val="0"/>
              </a:spcBef>
              <a:buNone/>
            </a:pPr>
            <a:r>
              <a:rPr lang="it-IT" sz="1600" b="1" dirty="0"/>
              <a:t/>
            </a:r>
            <a:br>
              <a:rPr lang="it-IT" sz="1600" b="1" dirty="0"/>
            </a:br>
            <a:endParaRPr lang="it-IT" sz="1600" dirty="0"/>
          </a:p>
        </p:txBody>
      </p:sp>
      <p:sp>
        <p:nvSpPr>
          <p:cNvPr id="5" name="CasellaDiTesto 4"/>
          <p:cNvSpPr txBox="1"/>
          <p:nvPr/>
        </p:nvSpPr>
        <p:spPr>
          <a:xfrm>
            <a:off x="2608239" y="4919008"/>
            <a:ext cx="6394322" cy="1938992"/>
          </a:xfrm>
          <a:prstGeom prst="rect">
            <a:avLst/>
          </a:prstGeom>
          <a:noFill/>
        </p:spPr>
        <p:txBody>
          <a:bodyPr wrap="square" rtlCol="0">
            <a:spAutoFit/>
          </a:bodyPr>
          <a:lstStyle/>
          <a:p>
            <a:r>
              <a:rPr lang="it-IT" sz="2400" b="1" dirty="0" smtClean="0">
                <a:solidFill>
                  <a:schemeClr val="accent1">
                    <a:lumMod val="75000"/>
                  </a:schemeClr>
                </a:solidFill>
              </a:rPr>
              <a:t>Vita </a:t>
            </a:r>
            <a:r>
              <a:rPr lang="it-IT" sz="2400" b="1" dirty="0">
                <a:solidFill>
                  <a:schemeClr val="accent1">
                    <a:lumMod val="75000"/>
                  </a:schemeClr>
                </a:solidFill>
              </a:rPr>
              <a:t>quotidiana</a:t>
            </a:r>
          </a:p>
          <a:p>
            <a:r>
              <a:rPr lang="it-IT" sz="2000" b="1" dirty="0" smtClean="0"/>
              <a:t>Stravolgimento/scomparsa di abitudini, ritualità</a:t>
            </a:r>
          </a:p>
          <a:p>
            <a:r>
              <a:rPr lang="it-IT" sz="2000" b="1" dirty="0" smtClean="0"/>
              <a:t>Reti sociali frammentate o assenti</a:t>
            </a:r>
          </a:p>
          <a:p>
            <a:r>
              <a:rPr lang="it-IT" sz="2000" b="1" dirty="0" smtClean="0"/>
              <a:t>Tempo libero ‘casa-centrico’</a:t>
            </a:r>
            <a:r>
              <a:rPr lang="it-IT" b="1" dirty="0" smtClean="0"/>
              <a:t/>
            </a:r>
            <a:br>
              <a:rPr lang="it-IT" b="1" dirty="0" smtClean="0"/>
            </a:br>
            <a:endParaRPr lang="it-IT" dirty="0" smtClean="0"/>
          </a:p>
          <a:p>
            <a:endParaRPr lang="it-IT" dirty="0"/>
          </a:p>
        </p:txBody>
      </p:sp>
      <p:pic>
        <p:nvPicPr>
          <p:cNvPr id="6" name="Immagine 5"/>
          <p:cNvPicPr>
            <a:picLocks noChangeAspect="1"/>
          </p:cNvPicPr>
          <p:nvPr/>
        </p:nvPicPr>
        <p:blipFill>
          <a:blip r:embed="rId2"/>
          <a:stretch>
            <a:fillRect/>
          </a:stretch>
        </p:blipFill>
        <p:spPr>
          <a:xfrm>
            <a:off x="2608239" y="1879828"/>
            <a:ext cx="4614142" cy="2614095"/>
          </a:xfrm>
          <a:prstGeom prst="rect">
            <a:avLst/>
          </a:prstGeom>
        </p:spPr>
      </p:pic>
      <p:sp>
        <p:nvSpPr>
          <p:cNvPr id="7" name="CasellaDiTesto 6"/>
          <p:cNvSpPr txBox="1"/>
          <p:nvPr/>
        </p:nvSpPr>
        <p:spPr>
          <a:xfrm>
            <a:off x="7350150" y="222002"/>
            <a:ext cx="3757612" cy="2123658"/>
          </a:xfrm>
          <a:prstGeom prst="rect">
            <a:avLst/>
          </a:prstGeom>
          <a:noFill/>
        </p:spPr>
        <p:txBody>
          <a:bodyPr wrap="square" rtlCol="0">
            <a:spAutoFit/>
          </a:bodyPr>
          <a:lstStyle/>
          <a:p>
            <a:r>
              <a:rPr lang="it-IT" sz="2400" b="1" dirty="0">
                <a:solidFill>
                  <a:schemeClr val="accent1">
                    <a:lumMod val="75000"/>
                  </a:schemeClr>
                </a:solidFill>
              </a:rPr>
              <a:t>Condizioni materiali</a:t>
            </a:r>
          </a:p>
          <a:p>
            <a:r>
              <a:rPr lang="it-IT" b="1" dirty="0"/>
              <a:t>Marginalità socio-economica</a:t>
            </a:r>
          </a:p>
          <a:p>
            <a:r>
              <a:rPr lang="it-IT" b="1" dirty="0"/>
              <a:t>Disorientamento spazio-temporale</a:t>
            </a:r>
          </a:p>
          <a:p>
            <a:r>
              <a:rPr lang="it-IT" b="1" dirty="0"/>
              <a:t>Isolamento/segregazione/ghettizzazione </a:t>
            </a:r>
          </a:p>
          <a:p>
            <a:r>
              <a:rPr lang="it-IT" b="1" dirty="0"/>
              <a:t>Incomunicabilità </a:t>
            </a:r>
          </a:p>
        </p:txBody>
      </p:sp>
    </p:spTree>
    <p:extLst>
      <p:ext uri="{BB962C8B-B14F-4D97-AF65-F5344CB8AC3E}">
        <p14:creationId xmlns:p14="http://schemas.microsoft.com/office/powerpoint/2010/main" val="220475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Organizzazione dell’accoglienza</a:t>
            </a:r>
            <a:endParaRPr lang="it-IT" dirty="0"/>
          </a:p>
        </p:txBody>
      </p:sp>
      <p:sp>
        <p:nvSpPr>
          <p:cNvPr id="3" name="Segnaposto contenuto 2"/>
          <p:cNvSpPr>
            <a:spLocks noGrp="1"/>
          </p:cNvSpPr>
          <p:nvPr>
            <p:ph idx="1"/>
          </p:nvPr>
        </p:nvSpPr>
        <p:spPr>
          <a:xfrm>
            <a:off x="677334" y="1665706"/>
            <a:ext cx="8596668" cy="3880773"/>
          </a:xfrm>
        </p:spPr>
        <p:txBody>
          <a:bodyPr>
            <a:normAutofit/>
          </a:bodyPr>
          <a:lstStyle/>
          <a:p>
            <a:r>
              <a:rPr lang="it-IT" sz="2800" b="1" dirty="0" smtClean="0"/>
              <a:t>CONTATTARE</a:t>
            </a:r>
          </a:p>
          <a:p>
            <a:r>
              <a:rPr lang="it-IT" sz="2800" b="1" dirty="0" smtClean="0"/>
              <a:t>SAPERE</a:t>
            </a:r>
          </a:p>
          <a:p>
            <a:r>
              <a:rPr lang="it-IT" sz="2800" b="1" dirty="0" smtClean="0"/>
              <a:t>CONOSCERE</a:t>
            </a:r>
          </a:p>
          <a:p>
            <a:r>
              <a:rPr lang="it-IT" sz="2800" b="1" dirty="0" smtClean="0"/>
              <a:t>FAR SAPERE</a:t>
            </a:r>
          </a:p>
          <a:p>
            <a:r>
              <a:rPr lang="it-IT" sz="2800" b="1" dirty="0" smtClean="0"/>
              <a:t>FAR CONOSCERE</a:t>
            </a:r>
          </a:p>
          <a:p>
            <a:pPr marL="0" indent="0">
              <a:buNone/>
            </a:pPr>
            <a:endParaRPr lang="it-IT" sz="2800" b="1" dirty="0"/>
          </a:p>
          <a:p>
            <a:pPr marL="0" indent="0" algn="ctr">
              <a:buNone/>
            </a:pPr>
            <a:r>
              <a:rPr lang="it-IT" sz="2800" b="1" dirty="0" smtClean="0">
                <a:solidFill>
                  <a:srgbClr val="C00000"/>
                </a:solidFill>
              </a:rPr>
              <a:t>EMPATIA E CAPACITA’ DI ORIENTAMENTO</a:t>
            </a:r>
            <a:endParaRPr lang="it-IT" sz="2800" b="1" dirty="0">
              <a:solidFill>
                <a:srgbClr val="C00000"/>
              </a:solidFill>
            </a:endParaRPr>
          </a:p>
        </p:txBody>
      </p:sp>
    </p:spTree>
    <p:extLst>
      <p:ext uri="{BB962C8B-B14F-4D97-AF65-F5344CB8AC3E}">
        <p14:creationId xmlns:p14="http://schemas.microsoft.com/office/powerpoint/2010/main" val="626643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0286" y="609600"/>
            <a:ext cx="10058400" cy="1320800"/>
          </a:xfrm>
        </p:spPr>
        <p:txBody>
          <a:bodyPr>
            <a:normAutofit fontScale="90000"/>
          </a:bodyPr>
          <a:lstStyle/>
          <a:p>
            <a:r>
              <a:rPr lang="it-IT" dirty="0" smtClean="0"/>
              <a:t>Creazione di momenti di dialogo e confronto</a:t>
            </a:r>
            <a:br>
              <a:rPr lang="it-IT" dirty="0" smtClean="0"/>
            </a:br>
            <a:r>
              <a:rPr lang="it-IT" dirty="0" smtClean="0">
                <a:solidFill>
                  <a:srgbClr val="002060"/>
                </a:solidFill>
              </a:rPr>
              <a:t>ovvero… quali sono gli altri momenti utili di contatto?</a:t>
            </a:r>
            <a:endParaRPr lang="it-IT" dirty="0"/>
          </a:p>
        </p:txBody>
      </p:sp>
      <p:sp>
        <p:nvSpPr>
          <p:cNvPr id="3" name="Segnaposto contenuto 2"/>
          <p:cNvSpPr>
            <a:spLocks noGrp="1"/>
          </p:cNvSpPr>
          <p:nvPr>
            <p:ph idx="1"/>
          </p:nvPr>
        </p:nvSpPr>
        <p:spPr>
          <a:xfrm>
            <a:off x="290286" y="1930400"/>
            <a:ext cx="9608458" cy="4484915"/>
          </a:xfrm>
        </p:spPr>
        <p:txBody>
          <a:bodyPr>
            <a:normAutofit/>
          </a:bodyPr>
          <a:lstStyle/>
          <a:p>
            <a:pPr marL="0" indent="0">
              <a:buNone/>
            </a:pPr>
            <a:r>
              <a:rPr lang="it-IT" sz="2800" b="1" u="sng" dirty="0" smtClean="0">
                <a:solidFill>
                  <a:schemeClr val="accent1">
                    <a:lumMod val="50000"/>
                  </a:schemeClr>
                </a:solidFill>
              </a:rPr>
              <a:t>OBIETTIVI RELAZIONALI</a:t>
            </a:r>
          </a:p>
          <a:p>
            <a:pPr marL="0" indent="0">
              <a:buNone/>
            </a:pPr>
            <a:endParaRPr lang="it-IT" sz="2800" b="1" u="sng" dirty="0" smtClean="0">
              <a:solidFill>
                <a:schemeClr val="accent1">
                  <a:lumMod val="50000"/>
                </a:schemeClr>
              </a:solidFill>
            </a:endParaRPr>
          </a:p>
          <a:p>
            <a:r>
              <a:rPr lang="it-IT" sz="2800" b="1" dirty="0" smtClean="0"/>
              <a:t>APPROFONDIRE</a:t>
            </a:r>
          </a:p>
          <a:p>
            <a:r>
              <a:rPr lang="it-IT" sz="2800" b="1" dirty="0" smtClean="0"/>
              <a:t>ASCOLTARE ESIGENZE </a:t>
            </a:r>
          </a:p>
          <a:p>
            <a:r>
              <a:rPr lang="it-IT" sz="2800" b="1" dirty="0" smtClean="0"/>
              <a:t>GESTIRE PREOCCUPAZIONI</a:t>
            </a:r>
          </a:p>
          <a:p>
            <a:r>
              <a:rPr lang="it-IT" sz="2800" b="1" dirty="0" smtClean="0"/>
              <a:t>INFORMARE</a:t>
            </a:r>
          </a:p>
          <a:p>
            <a:pPr marL="0" indent="0">
              <a:buNone/>
            </a:pPr>
            <a:endParaRPr lang="it-IT" sz="2800" b="1" dirty="0"/>
          </a:p>
          <a:p>
            <a:pPr marL="0" indent="0" algn="ctr">
              <a:buNone/>
            </a:pPr>
            <a:r>
              <a:rPr lang="it-IT" sz="2800" b="1" dirty="0" smtClean="0">
                <a:solidFill>
                  <a:srgbClr val="C00000"/>
                </a:solidFill>
              </a:rPr>
              <a:t>INTERESSE E CAPACITA’ DI ASCOLTO</a:t>
            </a:r>
            <a:endParaRPr lang="it-IT" sz="2800" b="1" dirty="0">
              <a:solidFill>
                <a:srgbClr val="C00000"/>
              </a:solidFill>
            </a:endParaRPr>
          </a:p>
        </p:txBody>
      </p:sp>
    </p:spTree>
    <p:extLst>
      <p:ext uri="{BB962C8B-B14F-4D97-AF65-F5344CB8AC3E}">
        <p14:creationId xmlns:p14="http://schemas.microsoft.com/office/powerpoint/2010/main" val="23183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963084" y="2366962"/>
            <a:ext cx="8596668" cy="1320800"/>
          </a:xfrm>
        </p:spPr>
        <p:txBody>
          <a:bodyPr>
            <a:normAutofit/>
          </a:bodyPr>
          <a:lstStyle/>
          <a:p>
            <a:pPr algn="ctr"/>
            <a:r>
              <a:rPr lang="it-IT" sz="4400" b="1" u="sng" dirty="0" smtClean="0">
                <a:solidFill>
                  <a:srgbClr val="002060"/>
                </a:solidFill>
                <a:effectLst>
                  <a:outerShdw blurRad="38100" dist="38100" dir="2700000" algn="tl">
                    <a:srgbClr val="000000">
                      <a:alpha val="43137"/>
                    </a:srgbClr>
                  </a:outerShdw>
                </a:effectLst>
              </a:rPr>
              <a:t>STRUMENTI E STRATEGIE</a:t>
            </a:r>
            <a:endParaRPr lang="it-IT" sz="4400" b="1" u="sng"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26909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3200" y="1872342"/>
            <a:ext cx="9128859" cy="3544905"/>
          </a:xfrm>
        </p:spPr>
        <p:txBody>
          <a:bodyPr>
            <a:normAutofit fontScale="92500" lnSpcReduction="20000"/>
          </a:bodyPr>
          <a:lstStyle/>
          <a:p>
            <a:pPr marL="0" indent="0">
              <a:buNone/>
            </a:pPr>
            <a:r>
              <a:rPr lang="it-IT" sz="3000" b="1" u="sng" dirty="0">
                <a:solidFill>
                  <a:srgbClr val="002060"/>
                </a:solidFill>
              </a:rPr>
              <a:t>TRADUZIONI </a:t>
            </a:r>
            <a:r>
              <a:rPr lang="it-IT" sz="3000" b="1" u="sng" dirty="0" smtClean="0">
                <a:solidFill>
                  <a:srgbClr val="002060"/>
                </a:solidFill>
              </a:rPr>
              <a:t>MULTILINGUE</a:t>
            </a:r>
          </a:p>
          <a:p>
            <a:pPr marL="0" indent="0">
              <a:buNone/>
            </a:pPr>
            <a:endParaRPr lang="it-IT" sz="2800" b="1" dirty="0" smtClean="0"/>
          </a:p>
          <a:p>
            <a:r>
              <a:rPr lang="it-IT" sz="3200" b="1" dirty="0" smtClean="0"/>
              <a:t>MATERIALE INFORMATIVO SCOLASTICO</a:t>
            </a:r>
          </a:p>
          <a:p>
            <a:r>
              <a:rPr lang="it-IT" sz="3200" b="1" dirty="0" smtClean="0"/>
              <a:t>TARGHE, INSEGNE, LOCANDINE</a:t>
            </a:r>
          </a:p>
          <a:p>
            <a:r>
              <a:rPr lang="it-IT" sz="3200" b="1" dirty="0" smtClean="0"/>
              <a:t>COMUNICAZIONI AD HOC</a:t>
            </a:r>
          </a:p>
          <a:p>
            <a:pPr marL="0" indent="0">
              <a:buNone/>
            </a:pPr>
            <a:endParaRPr lang="it-IT" sz="3200" b="1" dirty="0"/>
          </a:p>
          <a:p>
            <a:pPr marL="0" indent="0" algn="ctr">
              <a:buNone/>
            </a:pPr>
            <a:r>
              <a:rPr lang="it-IT" sz="3200" b="1" dirty="0" smtClean="0">
                <a:solidFill>
                  <a:srgbClr val="C00000"/>
                </a:solidFill>
              </a:rPr>
              <a:t>CHIAREZZA E SEMPLIFICAZIONE</a:t>
            </a:r>
          </a:p>
          <a:p>
            <a:endParaRPr lang="it-IT" dirty="0"/>
          </a:p>
        </p:txBody>
      </p:sp>
      <p:sp>
        <p:nvSpPr>
          <p:cNvPr id="4" name="Titolo 1"/>
          <p:cNvSpPr txBox="1">
            <a:spLocks/>
          </p:cNvSpPr>
          <p:nvPr/>
        </p:nvSpPr>
        <p:spPr>
          <a:xfrm>
            <a:off x="493486" y="268513"/>
            <a:ext cx="10058400"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smtClean="0"/>
              <a:t>Utilizzo di strumenti e strategie ad hoc</a:t>
            </a:r>
            <a:br>
              <a:rPr lang="it-IT" dirty="0" smtClean="0"/>
            </a:br>
            <a:r>
              <a:rPr lang="it-IT" dirty="0" smtClean="0">
                <a:solidFill>
                  <a:srgbClr val="002060"/>
                </a:solidFill>
              </a:rPr>
              <a:t>ovvero… di cosa mi posso servire?</a:t>
            </a:r>
            <a:endParaRPr lang="it-IT" dirty="0"/>
          </a:p>
        </p:txBody>
      </p:sp>
    </p:spTree>
    <p:extLst>
      <p:ext uri="{BB962C8B-B14F-4D97-AF65-F5344CB8AC3E}">
        <p14:creationId xmlns:p14="http://schemas.microsoft.com/office/powerpoint/2010/main" val="419856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8990" y="497114"/>
            <a:ext cx="9032723" cy="5584372"/>
          </a:xfrm>
        </p:spPr>
        <p:txBody>
          <a:bodyPr>
            <a:normAutofit/>
          </a:bodyPr>
          <a:lstStyle/>
          <a:p>
            <a:pPr marL="0" indent="0">
              <a:buNone/>
            </a:pPr>
            <a:r>
              <a:rPr lang="it-IT" sz="2800" b="1" u="sng" dirty="0">
                <a:solidFill>
                  <a:srgbClr val="002060"/>
                </a:solidFill>
              </a:rPr>
              <a:t>MEDIAZIONE </a:t>
            </a:r>
            <a:r>
              <a:rPr lang="it-IT" sz="2800" b="1" u="sng" dirty="0" smtClean="0">
                <a:solidFill>
                  <a:srgbClr val="002060"/>
                </a:solidFill>
              </a:rPr>
              <a:t>LINGUISTICO-CULTURALE</a:t>
            </a:r>
          </a:p>
          <a:p>
            <a:pPr marL="0" indent="0">
              <a:buNone/>
            </a:pPr>
            <a:endParaRPr lang="it-IT" sz="2800" b="1" dirty="0" smtClean="0"/>
          </a:p>
          <a:p>
            <a:r>
              <a:rPr lang="it-IT" sz="2800" b="1" dirty="0" smtClean="0"/>
              <a:t>STABILIRE OBIETTIVI COMUNICATIVI</a:t>
            </a:r>
          </a:p>
          <a:p>
            <a:r>
              <a:rPr lang="it-IT" sz="2800" b="1" dirty="0" smtClean="0"/>
              <a:t>COMUNICAZIONE INTERCULTURALE</a:t>
            </a:r>
            <a:endParaRPr lang="it-IT" sz="2800" b="1" dirty="0"/>
          </a:p>
          <a:p>
            <a:r>
              <a:rPr lang="it-IT" sz="2800" b="1" dirty="0" smtClean="0"/>
              <a:t>INDIVIDUARE DOVE E QUANDO</a:t>
            </a:r>
          </a:p>
          <a:p>
            <a:r>
              <a:rPr lang="it-IT" sz="2800" b="1" dirty="0" smtClean="0"/>
              <a:t>REPERIMENTO RISORSE</a:t>
            </a:r>
          </a:p>
          <a:p>
            <a:pPr marL="0" indent="0">
              <a:buNone/>
            </a:pPr>
            <a:endParaRPr lang="it-IT" sz="2800" b="1" dirty="0"/>
          </a:p>
          <a:p>
            <a:pPr marL="0" indent="0" algn="ctr">
              <a:buNone/>
            </a:pPr>
            <a:r>
              <a:rPr lang="it-IT" sz="2800" b="1" dirty="0" smtClean="0">
                <a:solidFill>
                  <a:srgbClr val="C00000"/>
                </a:solidFill>
              </a:rPr>
              <a:t>FARE RETE E CAPACITA’ DI RELATIVIZZARSI</a:t>
            </a:r>
            <a:endParaRPr lang="it-IT" sz="2800" b="1" dirty="0">
              <a:solidFill>
                <a:srgbClr val="C00000"/>
              </a:solidFill>
            </a:endParaRPr>
          </a:p>
          <a:p>
            <a:endParaRPr lang="it-IT" dirty="0"/>
          </a:p>
        </p:txBody>
      </p:sp>
    </p:spTree>
    <p:extLst>
      <p:ext uri="{BB962C8B-B14F-4D97-AF65-F5344CB8AC3E}">
        <p14:creationId xmlns:p14="http://schemas.microsoft.com/office/powerpoint/2010/main" val="26325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3564" y="317770"/>
            <a:ext cx="8596668" cy="1320800"/>
          </a:xfrm>
        </p:spPr>
        <p:txBody>
          <a:bodyPr/>
          <a:lstStyle/>
          <a:p>
            <a:r>
              <a:rPr lang="it-IT" b="1" dirty="0" smtClean="0">
                <a:solidFill>
                  <a:srgbClr val="002060"/>
                </a:solidFill>
              </a:rPr>
              <a:t>IL PROTOCOLLO DI ACCOGLIENZA</a:t>
            </a:r>
            <a:endParaRPr lang="it-IT" b="1" dirty="0">
              <a:solidFill>
                <a:srgbClr val="002060"/>
              </a:solidFill>
            </a:endParaRPr>
          </a:p>
        </p:txBody>
      </p:sp>
      <p:sp>
        <p:nvSpPr>
          <p:cNvPr id="3" name="Rettangolo 2"/>
          <p:cNvSpPr/>
          <p:nvPr/>
        </p:nvSpPr>
        <p:spPr>
          <a:xfrm>
            <a:off x="525294" y="978170"/>
            <a:ext cx="10155677" cy="6143605"/>
          </a:xfrm>
          <a:prstGeom prst="rect">
            <a:avLst/>
          </a:prstGeom>
        </p:spPr>
        <p:txBody>
          <a:bodyPr wrap="square">
            <a:spAutoFit/>
          </a:bodyPr>
          <a:lstStyle/>
          <a:p>
            <a:pPr>
              <a:lnSpc>
                <a:spcPts val="47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marL="340360" indent="-342265" algn="just">
              <a:lnSpc>
                <a:spcPct val="79000"/>
              </a:lnSpc>
              <a:spcAft>
                <a:spcPts val="0"/>
              </a:spcAft>
            </a:pPr>
            <a:r>
              <a:rPr lang="it-IT" sz="2800" dirty="0">
                <a:latin typeface="+mj-lt"/>
                <a:ea typeface="Calibri" panose="020F0502020204030204" pitchFamily="34" charset="0"/>
                <a:cs typeface="Arial" panose="020B0604020202020204" pitchFamily="34" charset="0"/>
              </a:rPr>
              <a:t>Il DPR 31/08/99 n° 394 all’art. 45 “Iscrizione scolastica” attribuisce al Collegio dei docenti numerosi compiti deliberativi e di proposta in merito all’inserimento nelle classi degli alunni stranieri. Per sostenere questi compiti il collegio docenti deve deliberare un Protocollo d’accoglienza che abbia come obiettivi:</a:t>
            </a:r>
          </a:p>
          <a:p>
            <a:pPr>
              <a:lnSpc>
                <a:spcPts val="100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00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555"/>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marL="342900" marR="241300" lvl="0" indent="-342900" algn="just">
              <a:lnSpc>
                <a:spcPct val="80000"/>
              </a:lnSpc>
              <a:spcAft>
                <a:spcPts val="0"/>
              </a:spcAft>
              <a:buFont typeface="Arial" panose="020B0604020202020204" pitchFamily="34" charset="0"/>
              <a:buChar char="•"/>
              <a:tabLst>
                <a:tab pos="340360" algn="l"/>
              </a:tabLst>
            </a:pPr>
            <a:r>
              <a:rPr lang="it-IT" sz="2800" dirty="0">
                <a:latin typeface="+mj-lt"/>
                <a:ea typeface="Calibri" panose="020F0502020204030204" pitchFamily="34" charset="0"/>
                <a:cs typeface="Arial" panose="020B0604020202020204" pitchFamily="34" charset="0"/>
              </a:rPr>
              <a:t>Definire pratiche condivise all’interno delle scuole in tema d’accoglienza di alunni stranieri</a:t>
            </a:r>
          </a:p>
          <a:p>
            <a:pPr>
              <a:lnSpc>
                <a:spcPts val="1000"/>
              </a:lnSpc>
              <a:spcAft>
                <a:spcPts val="0"/>
              </a:spcAft>
            </a:pPr>
            <a:r>
              <a:rPr lang="it-IT" sz="2800" dirty="0">
                <a:latin typeface="+mj-lt"/>
                <a:ea typeface="Arial" panose="020B0604020202020204" pitchFamily="34"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000"/>
              </a:lnSpc>
              <a:spcAft>
                <a:spcPts val="0"/>
              </a:spcAft>
            </a:pPr>
            <a:r>
              <a:rPr lang="it-IT" sz="2800" dirty="0">
                <a:latin typeface="+mj-lt"/>
                <a:ea typeface="Arial" panose="020B0604020202020204" pitchFamily="34"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515"/>
              </a:lnSpc>
              <a:spcAft>
                <a:spcPts val="0"/>
              </a:spcAft>
            </a:pPr>
            <a:r>
              <a:rPr lang="it-IT" sz="2800" dirty="0">
                <a:latin typeface="+mj-lt"/>
                <a:ea typeface="Arial" panose="020B0604020202020204" pitchFamily="34"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marL="342900" marR="190500" lvl="0" indent="-342900" algn="just">
              <a:lnSpc>
                <a:spcPct val="80000"/>
              </a:lnSpc>
              <a:spcAft>
                <a:spcPts val="0"/>
              </a:spcAft>
              <a:buFont typeface="Arial" panose="020B0604020202020204" pitchFamily="34" charset="0"/>
              <a:buChar char="•"/>
              <a:tabLst>
                <a:tab pos="340360" algn="l"/>
              </a:tabLst>
            </a:pPr>
            <a:r>
              <a:rPr lang="it-IT" sz="2800" dirty="0">
                <a:latin typeface="+mj-lt"/>
                <a:ea typeface="Calibri" panose="020F0502020204030204" pitchFamily="34" charset="0"/>
                <a:cs typeface="Arial" panose="020B0604020202020204" pitchFamily="34" charset="0"/>
              </a:rPr>
              <a:t>Facilitare l’ingresso di </a:t>
            </a:r>
            <a:r>
              <a:rPr lang="it-IT" sz="2800" dirty="0" smtClean="0">
                <a:latin typeface="+mj-lt"/>
                <a:ea typeface="Calibri" panose="020F0502020204030204" pitchFamily="34" charset="0"/>
                <a:cs typeface="Arial" panose="020B0604020202020204" pitchFamily="34" charset="0"/>
              </a:rPr>
              <a:t>alunni stranieri</a:t>
            </a:r>
            <a:endParaRPr lang="it-IT" sz="2800" dirty="0">
              <a:latin typeface="+mj-lt"/>
              <a:ea typeface="Calibri" panose="020F0502020204030204" pitchFamily="34" charset="0"/>
              <a:cs typeface="Arial" panose="020B0604020202020204" pitchFamily="34" charset="0"/>
            </a:endParaRPr>
          </a:p>
          <a:p>
            <a:pPr>
              <a:lnSpc>
                <a:spcPts val="1000"/>
              </a:lnSpc>
              <a:spcAft>
                <a:spcPts val="0"/>
              </a:spcAft>
            </a:pPr>
            <a:r>
              <a:rPr lang="it-IT" sz="2800" dirty="0">
                <a:latin typeface="+mj-lt"/>
                <a:ea typeface="Arial" panose="020B0604020202020204" pitchFamily="34"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000"/>
              </a:lnSpc>
              <a:spcAft>
                <a:spcPts val="0"/>
              </a:spcAft>
            </a:pPr>
            <a:r>
              <a:rPr lang="it-IT" sz="2800" dirty="0">
                <a:latin typeface="+mj-lt"/>
                <a:ea typeface="Arial" panose="020B0604020202020204" pitchFamily="34"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515"/>
              </a:lnSpc>
              <a:spcAft>
                <a:spcPts val="0"/>
              </a:spcAft>
            </a:pPr>
            <a:r>
              <a:rPr lang="it-IT" sz="2800" dirty="0">
                <a:latin typeface="+mj-lt"/>
                <a:ea typeface="Arial" panose="020B0604020202020204" pitchFamily="34"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marL="342900" marR="63500" lvl="0" indent="-342900" algn="just">
              <a:lnSpc>
                <a:spcPct val="80000"/>
              </a:lnSpc>
              <a:spcAft>
                <a:spcPts val="0"/>
              </a:spcAft>
              <a:buFont typeface="Arial" panose="020B0604020202020204" pitchFamily="34" charset="0"/>
              <a:buChar char="•"/>
              <a:tabLst>
                <a:tab pos="340360" algn="l"/>
              </a:tabLst>
            </a:pPr>
            <a:r>
              <a:rPr lang="it-IT" sz="2800" dirty="0">
                <a:latin typeface="+mj-lt"/>
                <a:ea typeface="Calibri" panose="020F0502020204030204" pitchFamily="34" charset="0"/>
                <a:cs typeface="Arial" panose="020B0604020202020204" pitchFamily="34" charset="0"/>
              </a:rPr>
              <a:t>Sostenere gli alunni neoarrivati nella fase di adattamento al nuovo contesto</a:t>
            </a:r>
          </a:p>
          <a:p>
            <a:r>
              <a:rPr lang="it-IT" sz="2800" dirty="0">
                <a:latin typeface="+mj-lt"/>
                <a:ea typeface="Arial" panose="020B0604020202020204" pitchFamily="34" charset="0"/>
              </a:rPr>
              <a:t/>
            </a:r>
            <a:br>
              <a:rPr lang="it-IT" sz="2800" dirty="0">
                <a:latin typeface="+mj-lt"/>
                <a:ea typeface="Arial" panose="020B0604020202020204" pitchFamily="34" charset="0"/>
              </a:rPr>
            </a:br>
            <a:endParaRPr lang="it-IT" sz="2800" dirty="0">
              <a:latin typeface="+mj-lt"/>
            </a:endParaRPr>
          </a:p>
        </p:txBody>
      </p:sp>
    </p:spTree>
    <p:extLst>
      <p:ext uri="{BB962C8B-B14F-4D97-AF65-F5344CB8AC3E}">
        <p14:creationId xmlns:p14="http://schemas.microsoft.com/office/powerpoint/2010/main" val="32359101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14288"/>
            <a:ext cx="10429875" cy="1320800"/>
          </a:xfrm>
        </p:spPr>
        <p:txBody>
          <a:bodyPr/>
          <a:lstStyle/>
          <a:p>
            <a:r>
              <a:rPr lang="it-IT" dirty="0" smtClean="0">
                <a:solidFill>
                  <a:srgbClr val="002060"/>
                </a:solidFill>
              </a:rPr>
              <a:t>Come si realizza il Protocollo di accoglienza?</a:t>
            </a:r>
            <a:endParaRPr lang="it-IT" dirty="0">
              <a:solidFill>
                <a:srgbClr val="002060"/>
              </a:solidFill>
            </a:endParaRPr>
          </a:p>
        </p:txBody>
      </p:sp>
      <p:sp>
        <p:nvSpPr>
          <p:cNvPr id="3" name="Rettangolo 2"/>
          <p:cNvSpPr/>
          <p:nvPr/>
        </p:nvSpPr>
        <p:spPr>
          <a:xfrm>
            <a:off x="505838" y="660400"/>
            <a:ext cx="9163456" cy="5719258"/>
          </a:xfrm>
          <a:prstGeom prst="rect">
            <a:avLst/>
          </a:prstGeom>
        </p:spPr>
        <p:txBody>
          <a:bodyPr wrap="square">
            <a:spAutoFit/>
          </a:bodyPr>
          <a:lstStyle/>
          <a:p>
            <a:pPr algn="just">
              <a:lnSpc>
                <a:spcPct val="92000"/>
              </a:lnSpc>
              <a:spcAft>
                <a:spcPts val="0"/>
              </a:spcAft>
            </a:pPr>
            <a:r>
              <a:rPr lang="it-IT" sz="2400" dirty="0">
                <a:solidFill>
                  <a:srgbClr val="002060"/>
                </a:solidFill>
                <a:latin typeface="+mj-lt"/>
                <a:ea typeface="Calibri" panose="020F0502020204030204" pitchFamily="34" charset="0"/>
                <a:cs typeface="Arial" panose="020B0604020202020204" pitchFamily="34" charset="0"/>
              </a:rPr>
              <a:t>Il Protocollo d’accoglienza è redatto da una apposita Commissione d’Accoglienza composta da </a:t>
            </a:r>
            <a:r>
              <a:rPr lang="it-IT" sz="2400" b="1" dirty="0">
                <a:solidFill>
                  <a:srgbClr val="002060"/>
                </a:solidFill>
                <a:latin typeface="+mj-lt"/>
                <a:ea typeface="Calibri" panose="020F0502020204030204" pitchFamily="34" charset="0"/>
                <a:cs typeface="Arial" panose="020B0604020202020204" pitchFamily="34" charset="0"/>
              </a:rPr>
              <a:t>dirigente e</a:t>
            </a:r>
            <a:r>
              <a:rPr lang="it-IT" sz="2400" dirty="0">
                <a:solidFill>
                  <a:srgbClr val="002060"/>
                </a:solidFill>
                <a:latin typeface="+mj-lt"/>
                <a:ea typeface="Calibri" panose="020F0502020204030204" pitchFamily="34" charset="0"/>
                <a:cs typeface="Arial" panose="020B0604020202020204" pitchFamily="34" charset="0"/>
              </a:rPr>
              <a:t> </a:t>
            </a:r>
            <a:r>
              <a:rPr lang="it-IT" sz="2400" b="1" dirty="0">
                <a:solidFill>
                  <a:srgbClr val="002060"/>
                </a:solidFill>
                <a:latin typeface="+mj-lt"/>
                <a:ea typeface="Calibri" panose="020F0502020204030204" pitchFamily="34" charset="0"/>
                <a:cs typeface="Arial" panose="020B0604020202020204" pitchFamily="34" charset="0"/>
              </a:rPr>
              <a:t>3 o 4 insegnanti </a:t>
            </a:r>
            <a:r>
              <a:rPr lang="it-IT" sz="2400" b="1" dirty="0" smtClean="0">
                <a:solidFill>
                  <a:srgbClr val="002060"/>
                </a:solidFill>
                <a:latin typeface="+mj-lt"/>
                <a:ea typeface="Calibri" panose="020F0502020204030204" pitchFamily="34" charset="0"/>
                <a:cs typeface="Arial" panose="020B0604020202020204" pitchFamily="34" charset="0"/>
              </a:rPr>
              <a:t>(referenti d’area, funzioni strumentali, coordinatori, ecc.) </a:t>
            </a:r>
            <a:r>
              <a:rPr lang="it-IT" sz="2400" dirty="0" smtClean="0">
                <a:solidFill>
                  <a:srgbClr val="002060"/>
                </a:solidFill>
                <a:latin typeface="+mj-lt"/>
                <a:ea typeface="Calibri" panose="020F0502020204030204" pitchFamily="34" charset="0"/>
                <a:cs typeface="Arial" panose="020B0604020202020204" pitchFamily="34" charset="0"/>
              </a:rPr>
              <a:t>e </a:t>
            </a:r>
            <a:r>
              <a:rPr lang="it-IT" sz="2400" dirty="0">
                <a:solidFill>
                  <a:srgbClr val="002060"/>
                </a:solidFill>
                <a:latin typeface="+mj-lt"/>
                <a:ea typeface="Calibri" panose="020F0502020204030204" pitchFamily="34" charset="0"/>
                <a:cs typeface="Arial" panose="020B0604020202020204" pitchFamily="34" charset="0"/>
              </a:rPr>
              <a:t>si delinea su </a:t>
            </a:r>
            <a:r>
              <a:rPr lang="it-IT" sz="2400" dirty="0" smtClean="0">
                <a:solidFill>
                  <a:srgbClr val="002060"/>
                </a:solidFill>
                <a:latin typeface="+mj-lt"/>
                <a:ea typeface="Calibri" panose="020F0502020204030204" pitchFamily="34" charset="0"/>
                <a:cs typeface="Arial" panose="020B0604020202020204" pitchFamily="34" charset="0"/>
              </a:rPr>
              <a:t>4 </a:t>
            </a:r>
            <a:r>
              <a:rPr lang="it-IT" sz="2400" dirty="0">
                <a:solidFill>
                  <a:srgbClr val="002060"/>
                </a:solidFill>
                <a:latin typeface="+mj-lt"/>
                <a:ea typeface="Calibri" panose="020F0502020204030204" pitchFamily="34" charset="0"/>
                <a:cs typeface="Arial" panose="020B0604020202020204" pitchFamily="34" charset="0"/>
              </a:rPr>
              <a:t>ambiti</a:t>
            </a:r>
            <a:r>
              <a:rPr lang="it-IT" sz="2400" b="1" dirty="0">
                <a:solidFill>
                  <a:srgbClr val="002060"/>
                </a:solidFill>
                <a:latin typeface="+mj-lt"/>
                <a:ea typeface="Calibri" panose="020F0502020204030204" pitchFamily="34" charset="0"/>
                <a:cs typeface="Arial" panose="020B0604020202020204" pitchFamily="34" charset="0"/>
              </a:rPr>
              <a:t> </a:t>
            </a:r>
            <a:r>
              <a:rPr lang="it-IT" sz="2400" dirty="0">
                <a:solidFill>
                  <a:srgbClr val="002060"/>
                </a:solidFill>
                <a:latin typeface="+mj-lt"/>
                <a:ea typeface="Calibri" panose="020F0502020204030204" pitchFamily="34" charset="0"/>
                <a:cs typeface="Arial" panose="020B0604020202020204" pitchFamily="34" charset="0"/>
              </a:rPr>
              <a:t>d’intervento:</a:t>
            </a:r>
          </a:p>
          <a:p>
            <a:pPr>
              <a:lnSpc>
                <a:spcPts val="1000"/>
              </a:lnSpc>
              <a:spcAft>
                <a:spcPts val="0"/>
              </a:spcAft>
            </a:pPr>
            <a:r>
              <a:rPr lang="it-IT" sz="2800" dirty="0">
                <a:latin typeface="Times New Roman" panose="02020603050405020304" pitchFamily="18" charset="0"/>
                <a:ea typeface="Times New Roman" panose="02020603050405020304" pitchFamily="18" charset="0"/>
                <a:cs typeface="Arial" panose="020B0604020202020204" pitchFamily="34" charset="0"/>
              </a:rPr>
              <a:t>  </a:t>
            </a:r>
            <a:endParaRPr lang="it-IT" sz="2800" dirty="0">
              <a:latin typeface="Calibri" panose="020F0502020204030204" pitchFamily="34" charset="0"/>
              <a:ea typeface="Calibri" panose="020F0502020204030204" pitchFamily="34" charset="0"/>
              <a:cs typeface="Arial" panose="020B0604020202020204" pitchFamily="34" charset="0"/>
            </a:endParaRPr>
          </a:p>
          <a:p>
            <a:pPr>
              <a:lnSpc>
                <a:spcPts val="1000"/>
              </a:lnSpc>
              <a:spcAft>
                <a:spcPts val="0"/>
              </a:spcAft>
            </a:pPr>
            <a:r>
              <a:rPr lang="it-IT" sz="2800" dirty="0">
                <a:latin typeface="Times New Roman" panose="02020603050405020304" pitchFamily="18" charset="0"/>
                <a:ea typeface="Times New Roman" panose="02020603050405020304" pitchFamily="18" charset="0"/>
                <a:cs typeface="Arial" panose="020B0604020202020204" pitchFamily="34" charset="0"/>
              </a:rPr>
              <a:t>  </a:t>
            </a:r>
            <a:endParaRPr lang="it-IT" sz="28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it-IT" sz="2800" dirty="0">
                <a:solidFill>
                  <a:srgbClr val="00B050"/>
                </a:solidFill>
                <a:latin typeface="+mj-lt"/>
                <a:ea typeface="Arial" panose="020B0604020202020204" pitchFamily="34" charset="0"/>
                <a:cs typeface="Arial" panose="020B0604020202020204" pitchFamily="34" charset="0"/>
              </a:rPr>
              <a:t>• </a:t>
            </a:r>
            <a:r>
              <a:rPr lang="it-IT" sz="2800" b="1" dirty="0">
                <a:solidFill>
                  <a:srgbClr val="00B050"/>
                </a:solidFill>
                <a:latin typeface="+mj-lt"/>
                <a:ea typeface="Calibri" panose="020F0502020204030204" pitchFamily="34" charset="0"/>
                <a:cs typeface="Arial" panose="020B0604020202020204" pitchFamily="34" charset="0"/>
              </a:rPr>
              <a:t>amministrativo e burocratico</a:t>
            </a:r>
            <a:endParaRPr lang="it-IT" sz="2800" dirty="0">
              <a:latin typeface="+mj-lt"/>
              <a:ea typeface="Calibri" panose="020F0502020204030204" pitchFamily="34" charset="0"/>
              <a:cs typeface="Arial" panose="020B0604020202020204" pitchFamily="34" charset="0"/>
            </a:endParaRPr>
          </a:p>
          <a:p>
            <a:pPr>
              <a:lnSpc>
                <a:spcPts val="60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smtClean="0">
              <a:latin typeface="+mj-lt"/>
              <a:ea typeface="Times New Roman" panose="02020603050405020304" pitchFamily="18" charset="0"/>
              <a:cs typeface="Arial" panose="020B0604020202020204" pitchFamily="34" charset="0"/>
            </a:endParaRPr>
          </a:p>
          <a:p>
            <a:pPr>
              <a:lnSpc>
                <a:spcPts val="600"/>
              </a:lnSpc>
              <a:spcAft>
                <a:spcPts val="0"/>
              </a:spcAft>
            </a:pPr>
            <a:r>
              <a:rPr lang="it-IT" sz="2800" i="1" dirty="0" smtClean="0">
                <a:solidFill>
                  <a:srgbClr val="00B050"/>
                </a:solidFill>
                <a:latin typeface="+mj-lt"/>
                <a:ea typeface="Calibri" panose="020F0502020204030204" pitchFamily="34" charset="0"/>
                <a:cs typeface="Arial" panose="020B0604020202020204" pitchFamily="34" charset="0"/>
              </a:rPr>
              <a:t>iscrizione</a:t>
            </a:r>
            <a:endParaRPr lang="it-IT" sz="2800" dirty="0">
              <a:latin typeface="+mj-lt"/>
              <a:ea typeface="Calibri" panose="020F0502020204030204" pitchFamily="34" charset="0"/>
              <a:cs typeface="Arial" panose="020B0604020202020204" pitchFamily="34" charset="0"/>
            </a:endParaRPr>
          </a:p>
          <a:p>
            <a:pPr>
              <a:lnSpc>
                <a:spcPts val="100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17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spcAft>
                <a:spcPts val="0"/>
              </a:spcAft>
            </a:pPr>
            <a:r>
              <a:rPr lang="it-IT" sz="2800" dirty="0">
                <a:solidFill>
                  <a:srgbClr val="FF0000"/>
                </a:solidFill>
                <a:latin typeface="+mj-lt"/>
                <a:ea typeface="Arial" panose="020B0604020202020204" pitchFamily="34" charset="0"/>
                <a:cs typeface="Arial" panose="020B0604020202020204" pitchFamily="34" charset="0"/>
              </a:rPr>
              <a:t>• </a:t>
            </a:r>
            <a:r>
              <a:rPr lang="it-IT" sz="2800" b="1" dirty="0">
                <a:solidFill>
                  <a:srgbClr val="FF0000"/>
                </a:solidFill>
                <a:latin typeface="+mj-lt"/>
                <a:ea typeface="Calibri" panose="020F0502020204030204" pitchFamily="34" charset="0"/>
                <a:cs typeface="Arial" panose="020B0604020202020204" pitchFamily="34" charset="0"/>
              </a:rPr>
              <a:t>comunicativo e relazionale</a:t>
            </a:r>
            <a:endParaRPr lang="it-IT" sz="2800" dirty="0">
              <a:latin typeface="+mj-lt"/>
              <a:ea typeface="Calibri" panose="020F0502020204030204" pitchFamily="34" charset="0"/>
              <a:cs typeface="Arial" panose="020B0604020202020204" pitchFamily="34" charset="0"/>
            </a:endParaRPr>
          </a:p>
          <a:p>
            <a:pPr>
              <a:lnSpc>
                <a:spcPts val="600"/>
              </a:lnSpc>
              <a:spcAft>
                <a:spcPts val="0"/>
              </a:spcAft>
            </a:pPr>
            <a:r>
              <a:rPr lang="it-IT" sz="2800" dirty="0" smtClean="0">
                <a:latin typeface="+mj-lt"/>
                <a:ea typeface="Times New Roman" panose="02020603050405020304" pitchFamily="18" charset="0"/>
                <a:cs typeface="Arial" panose="020B0604020202020204" pitchFamily="34" charset="0"/>
              </a:rPr>
              <a:t> </a:t>
            </a:r>
          </a:p>
          <a:p>
            <a:pPr>
              <a:lnSpc>
                <a:spcPts val="600"/>
              </a:lnSpc>
              <a:spcAft>
                <a:spcPts val="0"/>
              </a:spcAft>
            </a:pPr>
            <a:r>
              <a:rPr lang="it-IT" sz="2800" i="1" dirty="0" smtClean="0">
                <a:solidFill>
                  <a:srgbClr val="FF0000"/>
                </a:solidFill>
                <a:latin typeface="+mj-lt"/>
                <a:ea typeface="Calibri" panose="020F0502020204030204" pitchFamily="34" charset="0"/>
                <a:cs typeface="Arial" panose="020B0604020202020204" pitchFamily="34" charset="0"/>
              </a:rPr>
              <a:t>prima conoscenza</a:t>
            </a:r>
            <a:endParaRPr lang="it-IT" sz="2800" dirty="0" smtClean="0">
              <a:latin typeface="+mj-lt"/>
              <a:ea typeface="Calibri" panose="020F0502020204030204" pitchFamily="34" charset="0"/>
              <a:cs typeface="Arial" panose="020B0604020202020204" pitchFamily="34" charset="0"/>
            </a:endParaRPr>
          </a:p>
          <a:p>
            <a:pPr>
              <a:lnSpc>
                <a:spcPts val="100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lnSpc>
                <a:spcPts val="1160"/>
              </a:lnSpc>
              <a:spcAft>
                <a:spcPts val="0"/>
              </a:spcAft>
            </a:pPr>
            <a:r>
              <a:rPr lang="it-IT" sz="2800" dirty="0">
                <a:latin typeface="+mj-lt"/>
                <a:ea typeface="Times New Roman" panose="02020603050405020304" pitchFamily="18" charset="0"/>
                <a:cs typeface="Arial" panose="020B0604020202020204" pitchFamily="34" charset="0"/>
              </a:rPr>
              <a:t> </a:t>
            </a:r>
            <a:endParaRPr lang="it-IT" sz="2800" dirty="0">
              <a:latin typeface="+mj-lt"/>
              <a:ea typeface="Calibri" panose="020F0502020204030204" pitchFamily="34" charset="0"/>
              <a:cs typeface="Arial" panose="020B0604020202020204" pitchFamily="34" charset="0"/>
            </a:endParaRPr>
          </a:p>
          <a:p>
            <a:pPr>
              <a:spcAft>
                <a:spcPts val="0"/>
              </a:spcAft>
            </a:pPr>
            <a:r>
              <a:rPr lang="it-IT" sz="2800" dirty="0">
                <a:solidFill>
                  <a:srgbClr val="0070C0"/>
                </a:solidFill>
                <a:latin typeface="+mj-lt"/>
                <a:ea typeface="Arial" panose="020B0604020202020204" pitchFamily="34" charset="0"/>
                <a:cs typeface="Arial" panose="020B0604020202020204" pitchFamily="34" charset="0"/>
              </a:rPr>
              <a:t>• </a:t>
            </a:r>
            <a:r>
              <a:rPr lang="it-IT" sz="2800" b="1" dirty="0">
                <a:solidFill>
                  <a:srgbClr val="0070C0"/>
                </a:solidFill>
                <a:latin typeface="+mj-lt"/>
                <a:ea typeface="Calibri" panose="020F0502020204030204" pitchFamily="34" charset="0"/>
                <a:cs typeface="Arial" panose="020B0604020202020204" pitchFamily="34" charset="0"/>
              </a:rPr>
              <a:t>educativo</a:t>
            </a:r>
            <a:r>
              <a:rPr lang="it-IT" sz="2800" dirty="0">
                <a:solidFill>
                  <a:srgbClr val="0070C0"/>
                </a:solidFill>
                <a:latin typeface="+mj-lt"/>
                <a:ea typeface="Arial" panose="020B0604020202020204" pitchFamily="34" charset="0"/>
                <a:cs typeface="Arial" panose="020B0604020202020204" pitchFamily="34" charset="0"/>
              </a:rPr>
              <a:t> </a:t>
            </a:r>
            <a:r>
              <a:rPr lang="it-IT" sz="2800" b="1" dirty="0">
                <a:solidFill>
                  <a:srgbClr val="0070C0"/>
                </a:solidFill>
                <a:latin typeface="+mj-lt"/>
                <a:ea typeface="Calibri" panose="020F0502020204030204" pitchFamily="34" charset="0"/>
                <a:cs typeface="Arial" panose="020B0604020202020204" pitchFamily="34" charset="0"/>
              </a:rPr>
              <a:t>–</a:t>
            </a:r>
            <a:r>
              <a:rPr lang="it-IT" sz="2800" dirty="0">
                <a:solidFill>
                  <a:srgbClr val="0070C0"/>
                </a:solidFill>
                <a:latin typeface="+mj-lt"/>
                <a:ea typeface="Arial" panose="020B0604020202020204" pitchFamily="34" charset="0"/>
                <a:cs typeface="Arial" panose="020B0604020202020204" pitchFamily="34" charset="0"/>
              </a:rPr>
              <a:t> </a:t>
            </a:r>
            <a:r>
              <a:rPr lang="it-IT" sz="2800" b="1" dirty="0" smtClean="0">
                <a:solidFill>
                  <a:srgbClr val="0070C0"/>
                </a:solidFill>
                <a:latin typeface="+mj-lt"/>
                <a:ea typeface="Calibri" panose="020F0502020204030204" pitchFamily="34" charset="0"/>
                <a:cs typeface="Arial" panose="020B0604020202020204" pitchFamily="34" charset="0"/>
              </a:rPr>
              <a:t>didattico</a:t>
            </a:r>
            <a:endParaRPr lang="it-IT" sz="2800" dirty="0">
              <a:latin typeface="+mj-lt"/>
              <a:ea typeface="Calibri" panose="020F0502020204030204" pitchFamily="34" charset="0"/>
              <a:cs typeface="Arial" panose="020B0604020202020204" pitchFamily="34" charset="0"/>
            </a:endParaRPr>
          </a:p>
          <a:p>
            <a:pPr>
              <a:spcAft>
                <a:spcPts val="0"/>
              </a:spcAft>
            </a:pPr>
            <a:r>
              <a:rPr lang="it-IT" sz="2800" i="1" dirty="0">
                <a:solidFill>
                  <a:srgbClr val="0070C0"/>
                </a:solidFill>
                <a:latin typeface="+mj-lt"/>
                <a:ea typeface="Calibri" panose="020F0502020204030204" pitchFamily="34" charset="0"/>
                <a:cs typeface="Arial" panose="020B0604020202020204" pitchFamily="34" charset="0"/>
              </a:rPr>
              <a:t>educazione interculturale e sostegno </a:t>
            </a:r>
            <a:r>
              <a:rPr lang="it-IT" sz="2800" i="1" dirty="0" smtClean="0">
                <a:solidFill>
                  <a:srgbClr val="0070C0"/>
                </a:solidFill>
                <a:latin typeface="+mj-lt"/>
                <a:ea typeface="Calibri" panose="020F0502020204030204" pitchFamily="34" charset="0"/>
                <a:cs typeface="Arial" panose="020B0604020202020204" pitchFamily="34" charset="0"/>
              </a:rPr>
              <a:t>linguistico</a:t>
            </a:r>
          </a:p>
          <a:p>
            <a:pPr>
              <a:spcAft>
                <a:spcPts val="0"/>
              </a:spcAft>
            </a:pPr>
            <a:endParaRPr lang="it-IT" sz="2800" i="1" dirty="0">
              <a:solidFill>
                <a:srgbClr val="0070C0"/>
              </a:solidFill>
              <a:effectLst/>
              <a:latin typeface="+mj-lt"/>
              <a:ea typeface="Calibri" panose="020F0502020204030204" pitchFamily="34" charset="0"/>
              <a:cs typeface="Arial" panose="020B0604020202020204" pitchFamily="34" charset="0"/>
            </a:endParaRPr>
          </a:p>
          <a:p>
            <a:pPr marL="457200" indent="-457200">
              <a:spcAft>
                <a:spcPts val="0"/>
              </a:spcAft>
              <a:buFont typeface="Arial" panose="020B0604020202020204" pitchFamily="34" charset="0"/>
              <a:buChar char="•"/>
            </a:pPr>
            <a:r>
              <a:rPr lang="it-IT" sz="2800" b="1" dirty="0">
                <a:solidFill>
                  <a:schemeClr val="accent5"/>
                </a:solidFill>
                <a:latin typeface="+mj-lt"/>
                <a:ea typeface="Calibri" panose="020F0502020204030204" pitchFamily="34" charset="0"/>
                <a:cs typeface="Arial" panose="020B0604020202020204" pitchFamily="34" charset="0"/>
              </a:rPr>
              <a:t>s</a:t>
            </a:r>
            <a:r>
              <a:rPr lang="it-IT" sz="2800" b="1" dirty="0" smtClean="0">
                <a:solidFill>
                  <a:schemeClr val="accent5"/>
                </a:solidFill>
                <a:latin typeface="+mj-lt"/>
                <a:ea typeface="Calibri" panose="020F0502020204030204" pitchFamily="34" charset="0"/>
                <a:cs typeface="Arial" panose="020B0604020202020204" pitchFamily="34" charset="0"/>
              </a:rPr>
              <a:t>ociale</a:t>
            </a:r>
          </a:p>
          <a:p>
            <a:pPr>
              <a:spcAft>
                <a:spcPts val="0"/>
              </a:spcAft>
            </a:pPr>
            <a:r>
              <a:rPr lang="it-IT" sz="2800" i="1" dirty="0">
                <a:solidFill>
                  <a:schemeClr val="accent5"/>
                </a:solidFill>
                <a:latin typeface="+mj-lt"/>
                <a:ea typeface="Calibri" panose="020F0502020204030204" pitchFamily="34" charset="0"/>
                <a:cs typeface="Arial" panose="020B0604020202020204" pitchFamily="34" charset="0"/>
              </a:rPr>
              <a:t>r</a:t>
            </a:r>
            <a:r>
              <a:rPr lang="it-IT" sz="2800" i="1" dirty="0" smtClean="0">
                <a:solidFill>
                  <a:schemeClr val="accent5"/>
                </a:solidFill>
                <a:effectLst/>
                <a:latin typeface="+mj-lt"/>
                <a:ea typeface="Calibri" panose="020F0502020204030204" pitchFamily="34" charset="0"/>
                <a:cs typeface="Arial" panose="020B0604020202020204" pitchFamily="34" charset="0"/>
              </a:rPr>
              <a:t>apporti con il territorio, reti territoriali</a:t>
            </a:r>
            <a:endParaRPr lang="it-IT" sz="2800" i="1" dirty="0">
              <a:solidFill>
                <a:schemeClr val="accent5"/>
              </a:solidFill>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92058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002060"/>
                </a:solidFill>
              </a:rPr>
              <a:t>LA MEDIAZIONE LINGUISTICO-CULTURALE A SCUOLA</a:t>
            </a:r>
            <a:endParaRPr lang="it-IT" b="1" dirty="0">
              <a:solidFill>
                <a:srgbClr val="002060"/>
              </a:solidFill>
            </a:endParaRPr>
          </a:p>
        </p:txBody>
      </p:sp>
      <p:sp>
        <p:nvSpPr>
          <p:cNvPr id="4" name="Rettangolo 3"/>
          <p:cNvSpPr/>
          <p:nvPr/>
        </p:nvSpPr>
        <p:spPr>
          <a:xfrm>
            <a:off x="677334" y="2101174"/>
            <a:ext cx="9653440" cy="1938992"/>
          </a:xfrm>
          <a:prstGeom prst="rect">
            <a:avLst/>
          </a:prstGeom>
        </p:spPr>
        <p:txBody>
          <a:bodyPr wrap="square">
            <a:spAutoFit/>
          </a:bodyPr>
          <a:lstStyle/>
          <a:p>
            <a:r>
              <a:rPr lang="it-IT" sz="2400" b="1" dirty="0" smtClean="0"/>
              <a:t>Il mediatore linguistico-culturale è </a:t>
            </a:r>
            <a:r>
              <a:rPr lang="it-IT" sz="2400" b="1" dirty="0"/>
              <a:t>una figura professionale che, attraverso la relazione sia con il proprio mondo di origine, sia con il mondo in cui è </a:t>
            </a:r>
            <a:r>
              <a:rPr lang="it-IT" sz="2400" b="1" dirty="0" smtClean="0"/>
              <a:t>approdato, </a:t>
            </a:r>
            <a:r>
              <a:rPr lang="it-IT" sz="2400" b="1" dirty="0"/>
              <a:t>riesce a fare da ponte fra la famiglia  immigrata e il mondo della scuola, del quale il bambino viene a far parte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648" y="4040166"/>
            <a:ext cx="4976812" cy="236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996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4" y="0"/>
            <a:ext cx="8596668" cy="1930400"/>
          </a:xfrm>
        </p:spPr>
        <p:txBody>
          <a:bodyPr/>
          <a:lstStyle/>
          <a:p>
            <a:pPr algn="ctr"/>
            <a:r>
              <a:rPr lang="it-IT" dirty="0" smtClean="0"/>
              <a:t>Cosa </a:t>
            </a:r>
            <a:r>
              <a:rPr lang="it-IT" u="sng" dirty="0"/>
              <a:t>NON è</a:t>
            </a:r>
            <a:r>
              <a:rPr lang="it-IT" dirty="0"/>
              <a:t> un mediatore :</a:t>
            </a:r>
            <a:br>
              <a:rPr lang="it-IT" dirty="0"/>
            </a:br>
            <a:endParaRPr lang="it-IT" dirty="0"/>
          </a:p>
        </p:txBody>
      </p:sp>
      <p:sp>
        <p:nvSpPr>
          <p:cNvPr id="3" name="Rettangolo 2"/>
          <p:cNvSpPr/>
          <p:nvPr/>
        </p:nvSpPr>
        <p:spPr>
          <a:xfrm>
            <a:off x="291831" y="550153"/>
            <a:ext cx="11225718" cy="6370975"/>
          </a:xfrm>
          <a:prstGeom prst="rect">
            <a:avLst/>
          </a:prstGeom>
        </p:spPr>
        <p:txBody>
          <a:bodyPr wrap="square">
            <a:spAutoFit/>
          </a:bodyPr>
          <a:lstStyle/>
          <a:p>
            <a:endParaRPr lang="it-IT" sz="2400" b="1" dirty="0"/>
          </a:p>
          <a:p>
            <a:r>
              <a:rPr lang="it-IT" sz="2400" b="1" dirty="0"/>
              <a:t>•	Il mediatore non è un esperto di </a:t>
            </a:r>
            <a:r>
              <a:rPr lang="it-IT" sz="2400" b="1" dirty="0" err="1"/>
              <a:t>intercultura</a:t>
            </a:r>
            <a:r>
              <a:rPr lang="it-IT" sz="2400" b="1" dirty="0"/>
              <a:t>, cui </a:t>
            </a:r>
            <a:r>
              <a:rPr lang="it-IT" sz="2400" b="1" u="sng" dirty="0"/>
              <a:t>demandare</a:t>
            </a:r>
            <a:r>
              <a:rPr lang="it-IT" sz="2400" b="1" dirty="0"/>
              <a:t> tutto ciò che concerne l’educazione interculturale e l’integrazione dei bambini figli di stranieri.</a:t>
            </a:r>
          </a:p>
          <a:p>
            <a:endParaRPr lang="it-IT" sz="2400" b="1" dirty="0"/>
          </a:p>
          <a:p>
            <a:r>
              <a:rPr lang="it-IT" sz="2400" b="1" dirty="0"/>
              <a:t>•	Il mediatore non è “l’informatore” di una cultura, ovvero colui che compie interventi sporadici per </a:t>
            </a:r>
            <a:r>
              <a:rPr lang="it-IT" sz="2400" b="1" u="sng" dirty="0"/>
              <a:t>far conoscere </a:t>
            </a:r>
            <a:r>
              <a:rPr lang="it-IT" sz="2400" b="1" dirty="0"/>
              <a:t>la cultura di un determinato paese. Non è in sostanza un animatore culturale</a:t>
            </a:r>
          </a:p>
          <a:p>
            <a:endParaRPr lang="it-IT" sz="2400" b="1" dirty="0"/>
          </a:p>
          <a:p>
            <a:r>
              <a:rPr lang="it-IT" sz="2400" b="1" dirty="0"/>
              <a:t>•	Il mediatore non è il mediatore cognitivo, ossia colui </a:t>
            </a:r>
            <a:r>
              <a:rPr lang="it-IT" sz="2400" b="1" u="sng" dirty="0"/>
              <a:t>che affianca </a:t>
            </a:r>
            <a:r>
              <a:rPr lang="it-IT" sz="2400" b="1" dirty="0"/>
              <a:t>l’insegnante in una classe con alunni di altre etnie, dal momento che costruire uno spazio interattivo appropriato è compito dell’insegnante e non di altri.</a:t>
            </a:r>
          </a:p>
          <a:p>
            <a:endParaRPr lang="it-IT" sz="2400" b="1" dirty="0"/>
          </a:p>
          <a:p>
            <a:r>
              <a:rPr lang="it-IT" sz="2400" b="1" dirty="0"/>
              <a:t>•	Il mediatore non è il </a:t>
            </a:r>
            <a:r>
              <a:rPr lang="it-IT" sz="2400" b="1" u="sng" dirty="0"/>
              <a:t>delegato alla soluzione </a:t>
            </a:r>
            <a:r>
              <a:rPr lang="it-IT" sz="2400" b="1" dirty="0"/>
              <a:t>dei problemi, e a lui non può essere delegato in toto il ruolo di agente del cambiamento sociale.</a:t>
            </a:r>
          </a:p>
          <a:p>
            <a:r>
              <a:rPr lang="it-IT" sz="2400" b="1" dirty="0"/>
              <a:t> </a:t>
            </a:r>
          </a:p>
        </p:txBody>
      </p:sp>
    </p:spTree>
    <p:extLst>
      <p:ext uri="{BB962C8B-B14F-4D97-AF65-F5344CB8AC3E}">
        <p14:creationId xmlns:p14="http://schemas.microsoft.com/office/powerpoint/2010/main" val="5389067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3"/>
          <p:cNvSpPr>
            <a:spLocks noGrp="1"/>
          </p:cNvSpPr>
          <p:nvPr>
            <p:ph type="ctrTitle"/>
          </p:nvPr>
        </p:nvSpPr>
        <p:spPr>
          <a:xfrm>
            <a:off x="2209801" y="428627"/>
            <a:ext cx="7485062" cy="828674"/>
          </a:xfrm>
          <a:solidFill>
            <a:schemeClr val="bg1">
              <a:alpha val="50000"/>
            </a:schemeClr>
          </a:solidFill>
        </p:spPr>
        <p:txBody>
          <a:bodyPr/>
          <a:lstStyle/>
          <a:p>
            <a:pPr algn="l" eaLnBrk="1" hangingPunct="1">
              <a:defRPr/>
            </a:pPr>
            <a:r>
              <a:rPr lang="it-IT" altLang="it-IT" sz="4000" b="1" dirty="0" smtClean="0">
                <a:effectLst>
                  <a:outerShdw blurRad="38100" dist="38100" dir="2700000" algn="tl">
                    <a:srgbClr val="000000">
                      <a:alpha val="43137"/>
                    </a:srgbClr>
                  </a:outerShdw>
                </a:effectLst>
                <a:latin typeface="+mn-lt"/>
                <a:cs typeface="Arial" panose="020B0604020202020204" pitchFamily="34" charset="0"/>
              </a:rPr>
              <a:t/>
            </a:r>
            <a:br>
              <a:rPr lang="it-IT" altLang="it-IT" sz="4000" b="1" dirty="0" smtClean="0">
                <a:effectLst>
                  <a:outerShdw blurRad="38100" dist="38100" dir="2700000" algn="tl">
                    <a:srgbClr val="000000">
                      <a:alpha val="43137"/>
                    </a:srgbClr>
                  </a:outerShdw>
                </a:effectLst>
                <a:latin typeface="+mn-lt"/>
                <a:cs typeface="Arial" panose="020B0604020202020204" pitchFamily="34" charset="0"/>
              </a:rPr>
            </a:br>
            <a:r>
              <a:rPr lang="it-IT" altLang="it-IT" sz="4000" b="1" dirty="0" smtClean="0">
                <a:effectLst>
                  <a:outerShdw blurRad="38100" dist="38100" dir="2700000" algn="tl">
                    <a:srgbClr val="000000">
                      <a:alpha val="43137"/>
                    </a:srgbClr>
                  </a:outerShdw>
                </a:effectLst>
                <a:latin typeface="+mn-lt"/>
                <a:cs typeface="Arial" panose="020B0604020202020204" pitchFamily="34" charset="0"/>
              </a:rPr>
              <a:t>Obiettivi della mediazione</a:t>
            </a:r>
            <a:endParaRPr lang="it-IT" altLang="it-IT" sz="4000" b="1" dirty="0" smtClean="0">
              <a:effectLst>
                <a:outerShdw blurRad="38100" dist="38100" dir="2700000" algn="tl">
                  <a:srgbClr val="000000">
                    <a:alpha val="43137"/>
                  </a:srgbClr>
                </a:outerShdw>
              </a:effectLst>
              <a:latin typeface="+mn-lt"/>
            </a:endParaRPr>
          </a:p>
        </p:txBody>
      </p:sp>
      <p:sp>
        <p:nvSpPr>
          <p:cNvPr id="5123" name="Sottotitolo 4"/>
          <p:cNvSpPr>
            <a:spLocks noGrp="1"/>
          </p:cNvSpPr>
          <p:nvPr>
            <p:ph type="subTitle" idx="1"/>
          </p:nvPr>
        </p:nvSpPr>
        <p:spPr>
          <a:xfrm>
            <a:off x="2209801" y="1700213"/>
            <a:ext cx="8278813" cy="1204912"/>
          </a:xfrm>
          <a:solidFill>
            <a:schemeClr val="bg1">
              <a:alpha val="50000"/>
            </a:schemeClr>
          </a:solidFill>
        </p:spPr>
        <p:txBody>
          <a:bodyPr>
            <a:normAutofit fontScale="92500" lnSpcReduction="10000"/>
          </a:bodyPr>
          <a:lstStyle/>
          <a:p>
            <a:pPr algn="l">
              <a:defRPr/>
            </a:pPr>
            <a:r>
              <a:rPr lang="it-IT" altLang="it-IT" sz="2800" dirty="0">
                <a:solidFill>
                  <a:schemeClr val="tx1"/>
                </a:solidFill>
                <a:latin typeface="+mj-lt"/>
                <a:cs typeface="Arial" panose="020B0604020202020204" pitchFamily="34" charset="0"/>
              </a:rPr>
              <a:t>1. Facilitare la comunicazione con migranti e contribuire al loro inserimento nella comunità di accoglienza</a:t>
            </a:r>
          </a:p>
        </p:txBody>
      </p:sp>
      <p:sp>
        <p:nvSpPr>
          <p:cNvPr id="9220" name="Sottotitolo 4"/>
          <p:cNvSpPr txBox="1">
            <a:spLocks/>
          </p:cNvSpPr>
          <p:nvPr/>
        </p:nvSpPr>
        <p:spPr bwMode="auto">
          <a:xfrm>
            <a:off x="2208213" y="2905125"/>
            <a:ext cx="7486650" cy="18732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it-IT" altLang="it-IT" sz="2800" dirty="0">
                <a:latin typeface="Calibri" panose="020F0502020204030204" pitchFamily="34" charset="0"/>
              </a:rPr>
              <a:t>2. Aiutare i servizi pubblici e/o privati a superare le difficoltà di comunicazione con l’utenza straniera e permettere, quindi, un dialogo vero tra questi ultimi e gli operatori dei servizi</a:t>
            </a:r>
          </a:p>
        </p:txBody>
      </p:sp>
      <p:sp>
        <p:nvSpPr>
          <p:cNvPr id="9221" name="Segnaposto contenuto 2"/>
          <p:cNvSpPr txBox="1">
            <a:spLocks/>
          </p:cNvSpPr>
          <p:nvPr/>
        </p:nvSpPr>
        <p:spPr bwMode="auto">
          <a:xfrm>
            <a:off x="2195514" y="4778375"/>
            <a:ext cx="8078787" cy="12954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it-IT" altLang="it-IT" sz="2800" dirty="0">
                <a:latin typeface="Calibri" panose="020F0502020204030204" pitchFamily="34" charset="0"/>
              </a:rPr>
              <a:t>3. Favorire la realizzazione delle pari opportunità nel godimento del diritto di cittadinanza, da parte dei cittadini stranieri</a:t>
            </a:r>
          </a:p>
        </p:txBody>
      </p:sp>
    </p:spTree>
    <p:extLst>
      <p:ext uri="{BB962C8B-B14F-4D97-AF65-F5344CB8AC3E}">
        <p14:creationId xmlns:p14="http://schemas.microsoft.com/office/powerpoint/2010/main" val="22074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 calcmode="lin" valueType="num">
                                      <p:cBhvr additive="base">
                                        <p:cTn id="7" dur="1000" fill="hold"/>
                                        <p:tgtEl>
                                          <p:spTgt spid="5123">
                                            <p:bg/>
                                          </p:spTgt>
                                        </p:tgtEl>
                                        <p:attrNameLst>
                                          <p:attrName>ppt_x</p:attrName>
                                        </p:attrNameLst>
                                      </p:cBhvr>
                                      <p:tavLst>
                                        <p:tav tm="0">
                                          <p:val>
                                            <p:strVal val="1+#ppt_w/2"/>
                                          </p:val>
                                        </p:tav>
                                        <p:tav tm="100000">
                                          <p:val>
                                            <p:strVal val="#ppt_x"/>
                                          </p:val>
                                        </p:tav>
                                      </p:tavLst>
                                    </p:anim>
                                    <p:anim calcmode="lin" valueType="num">
                                      <p:cBhvr additive="base">
                                        <p:cTn id="8" dur="1000" fill="hold"/>
                                        <p:tgtEl>
                                          <p:spTgt spid="512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3">
                                            <p:txEl>
                                              <p:pRg st="0" end="0"/>
                                            </p:txEl>
                                          </p:spTgt>
                                        </p:tgtEl>
                                        <p:attrNameLst>
                                          <p:attrName>style.visibility</p:attrName>
                                        </p:attrNameLst>
                                      </p:cBhvr>
                                      <p:to>
                                        <p:strVal val="visible"/>
                                      </p:to>
                                    </p:set>
                                    <p:anim calcmode="lin" valueType="num">
                                      <p:cBhvr additive="base">
                                        <p:cTn id="13" dur="1000" fill="hold"/>
                                        <p:tgtEl>
                                          <p:spTgt spid="5123">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1000" fill="hold"/>
                                        <p:tgtEl>
                                          <p:spTgt spid="9220"/>
                                        </p:tgtEl>
                                        <p:attrNameLst>
                                          <p:attrName>ppt_x</p:attrName>
                                        </p:attrNameLst>
                                      </p:cBhvr>
                                      <p:tavLst>
                                        <p:tav tm="0">
                                          <p:val>
                                            <p:strVal val="1+#ppt_w/2"/>
                                          </p:val>
                                        </p:tav>
                                        <p:tav tm="100000">
                                          <p:val>
                                            <p:strVal val="#ppt_x"/>
                                          </p:val>
                                        </p:tav>
                                      </p:tavLst>
                                    </p:anim>
                                    <p:anim calcmode="lin" valueType="num">
                                      <p:cBhvr additive="base">
                                        <p:cTn id="20" dur="1000" fill="hold"/>
                                        <p:tgtEl>
                                          <p:spTgt spid="92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221"/>
                                        </p:tgtEl>
                                        <p:attrNameLst>
                                          <p:attrName>style.visibility</p:attrName>
                                        </p:attrNameLst>
                                      </p:cBhvr>
                                      <p:to>
                                        <p:strVal val="visible"/>
                                      </p:to>
                                    </p:set>
                                    <p:anim calcmode="lin" valueType="num">
                                      <p:cBhvr additive="base">
                                        <p:cTn id="25" dur="1000" fill="hold"/>
                                        <p:tgtEl>
                                          <p:spTgt spid="9221"/>
                                        </p:tgtEl>
                                        <p:attrNameLst>
                                          <p:attrName>ppt_x</p:attrName>
                                        </p:attrNameLst>
                                      </p:cBhvr>
                                      <p:tavLst>
                                        <p:tav tm="0">
                                          <p:val>
                                            <p:strVal val="1+#ppt_w/2"/>
                                          </p:val>
                                        </p:tav>
                                        <p:tav tm="100000">
                                          <p:val>
                                            <p:strVal val="#ppt_x"/>
                                          </p:val>
                                        </p:tav>
                                      </p:tavLst>
                                    </p:anim>
                                    <p:anim calcmode="lin" valueType="num">
                                      <p:cBhvr additive="base">
                                        <p:cTn id="26" dur="1000" fill="hold"/>
                                        <p:tgtEl>
                                          <p:spTgt spid="92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P spid="9220" grpId="0" animBg="1"/>
      <p:bldP spid="92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03261" y="15611"/>
            <a:ext cx="8596668" cy="1320800"/>
          </a:xfrm>
        </p:spPr>
        <p:txBody>
          <a:bodyPr/>
          <a:lstStyle/>
          <a:p>
            <a:pPr algn="ctr"/>
            <a:r>
              <a:rPr lang="it-IT" b="1" dirty="0" smtClean="0">
                <a:solidFill>
                  <a:schemeClr val="accent6">
                    <a:lumMod val="50000"/>
                  </a:schemeClr>
                </a:solidFill>
              </a:rPr>
              <a:t>ATTENZIONE ALLA PROSPETTIVA CULTURALISTA!</a:t>
            </a:r>
            <a:endParaRPr lang="it-IT" b="1" dirty="0">
              <a:solidFill>
                <a:schemeClr val="accent6">
                  <a:lumMod val="50000"/>
                </a:schemeClr>
              </a:solidFill>
            </a:endParaRPr>
          </a:p>
        </p:txBody>
      </p:sp>
      <p:sp>
        <p:nvSpPr>
          <p:cNvPr id="5" name="CasellaDiTesto 4"/>
          <p:cNvSpPr txBox="1"/>
          <p:nvPr/>
        </p:nvSpPr>
        <p:spPr>
          <a:xfrm>
            <a:off x="0" y="1241725"/>
            <a:ext cx="9200593" cy="2677656"/>
          </a:xfrm>
          <a:prstGeom prst="rect">
            <a:avLst/>
          </a:prstGeom>
          <a:noFill/>
        </p:spPr>
        <p:txBody>
          <a:bodyPr wrap="square" rtlCol="0">
            <a:spAutoFit/>
          </a:bodyPr>
          <a:lstStyle/>
          <a:p>
            <a:r>
              <a:rPr lang="it-IT" sz="2800" dirty="0" smtClean="0"/>
              <a:t>Non tutto è CULTURA DI ORIGINE. Le persone che emigrano, cominciano un complesso processo di negoziazione culturale e ridefinizione identitaria, appena approdano nel paese ospite. Tutti lo fanno, in quanto STRANIERI, ovvero estranei a quel contesto sociale e culturale.</a:t>
            </a:r>
            <a:endParaRPr lang="it-IT" sz="2800" dirty="0"/>
          </a:p>
        </p:txBody>
      </p:sp>
      <p:pic>
        <p:nvPicPr>
          <p:cNvPr id="6" name="Immagine 5"/>
          <p:cNvPicPr>
            <a:picLocks noChangeAspect="1"/>
          </p:cNvPicPr>
          <p:nvPr/>
        </p:nvPicPr>
        <p:blipFill>
          <a:blip r:embed="rId2"/>
          <a:stretch>
            <a:fillRect/>
          </a:stretch>
        </p:blipFill>
        <p:spPr>
          <a:xfrm>
            <a:off x="689650" y="4297819"/>
            <a:ext cx="1905000" cy="2400300"/>
          </a:xfrm>
          <a:prstGeom prst="rect">
            <a:avLst/>
          </a:prstGeom>
        </p:spPr>
      </p:pic>
      <p:pic>
        <p:nvPicPr>
          <p:cNvPr id="9" name="Immagine 8"/>
          <p:cNvPicPr>
            <a:picLocks noChangeAspect="1"/>
          </p:cNvPicPr>
          <p:nvPr/>
        </p:nvPicPr>
        <p:blipFill>
          <a:blip r:embed="rId3"/>
          <a:stretch>
            <a:fillRect/>
          </a:stretch>
        </p:blipFill>
        <p:spPr>
          <a:xfrm>
            <a:off x="9286318" y="2365110"/>
            <a:ext cx="2533650" cy="1809750"/>
          </a:xfrm>
          <a:prstGeom prst="rect">
            <a:avLst/>
          </a:prstGeom>
        </p:spPr>
      </p:pic>
      <p:pic>
        <p:nvPicPr>
          <p:cNvPr id="10" name="Immagine 9"/>
          <p:cNvPicPr>
            <a:picLocks noChangeAspect="1"/>
          </p:cNvPicPr>
          <p:nvPr/>
        </p:nvPicPr>
        <p:blipFill>
          <a:blip r:embed="rId4"/>
          <a:stretch>
            <a:fillRect/>
          </a:stretch>
        </p:blipFill>
        <p:spPr>
          <a:xfrm>
            <a:off x="3137343" y="4197974"/>
            <a:ext cx="1838325" cy="2486025"/>
          </a:xfrm>
          <a:prstGeom prst="rect">
            <a:avLst/>
          </a:prstGeom>
        </p:spPr>
      </p:pic>
      <p:pic>
        <p:nvPicPr>
          <p:cNvPr id="11" name="Immagine 10"/>
          <p:cNvPicPr>
            <a:picLocks noChangeAspect="1"/>
          </p:cNvPicPr>
          <p:nvPr/>
        </p:nvPicPr>
        <p:blipFill>
          <a:blip r:embed="rId5"/>
          <a:stretch>
            <a:fillRect/>
          </a:stretch>
        </p:blipFill>
        <p:spPr>
          <a:xfrm>
            <a:off x="9200593" y="207409"/>
            <a:ext cx="2619375" cy="1743075"/>
          </a:xfrm>
          <a:prstGeom prst="rect">
            <a:avLst/>
          </a:prstGeom>
        </p:spPr>
      </p:pic>
      <p:pic>
        <p:nvPicPr>
          <p:cNvPr id="12" name="Immagine 11"/>
          <p:cNvPicPr>
            <a:picLocks noChangeAspect="1"/>
          </p:cNvPicPr>
          <p:nvPr/>
        </p:nvPicPr>
        <p:blipFill>
          <a:blip r:embed="rId6"/>
          <a:stretch>
            <a:fillRect/>
          </a:stretch>
        </p:blipFill>
        <p:spPr>
          <a:xfrm>
            <a:off x="8745055" y="4459262"/>
            <a:ext cx="3261949" cy="2077896"/>
          </a:xfrm>
          <a:prstGeom prst="rect">
            <a:avLst/>
          </a:prstGeom>
        </p:spPr>
      </p:pic>
      <p:pic>
        <p:nvPicPr>
          <p:cNvPr id="13" name="Immagine 12"/>
          <p:cNvPicPr>
            <a:picLocks noChangeAspect="1"/>
          </p:cNvPicPr>
          <p:nvPr/>
        </p:nvPicPr>
        <p:blipFill>
          <a:blip r:embed="rId7"/>
          <a:stretch>
            <a:fillRect/>
          </a:stretch>
        </p:blipFill>
        <p:spPr>
          <a:xfrm>
            <a:off x="5315392" y="4459261"/>
            <a:ext cx="3133877" cy="2077896"/>
          </a:xfrm>
          <a:prstGeom prst="rect">
            <a:avLst/>
          </a:prstGeom>
        </p:spPr>
      </p:pic>
    </p:spTree>
    <p:extLst>
      <p:ext uri="{BB962C8B-B14F-4D97-AF65-F5344CB8AC3E}">
        <p14:creationId xmlns:p14="http://schemas.microsoft.com/office/powerpoint/2010/main" val="2555536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ESERCITAZIONE IN GRUPPI</a:t>
            </a:r>
            <a:endParaRPr lang="it-IT" dirty="0"/>
          </a:p>
        </p:txBody>
      </p:sp>
      <p:sp>
        <p:nvSpPr>
          <p:cNvPr id="3" name="Segnaposto contenuto 2"/>
          <p:cNvSpPr>
            <a:spLocks noGrp="1"/>
          </p:cNvSpPr>
          <p:nvPr>
            <p:ph idx="1"/>
          </p:nvPr>
        </p:nvSpPr>
        <p:spPr/>
        <p:txBody>
          <a:bodyPr>
            <a:normAutofit/>
          </a:bodyPr>
          <a:lstStyle/>
          <a:p>
            <a:pPr marL="0" indent="0">
              <a:buNone/>
            </a:pPr>
            <a:r>
              <a:rPr lang="it-IT" sz="2800" b="1" dirty="0"/>
              <a:t>Hai un alunno/a straniero/a tra i tuoi iscritti. Progetta ed articola le tappe e le azioni possibili, reali e concrete che metteresti in essere nei confronti della famiglia.</a:t>
            </a:r>
            <a:endParaRPr lang="it-IT" sz="2800" dirty="0"/>
          </a:p>
          <a:p>
            <a:pPr marL="0" indent="0">
              <a:buNone/>
            </a:pPr>
            <a:r>
              <a:rPr lang="it-IT" sz="2800" b="1" dirty="0"/>
              <a:t/>
            </a:r>
            <a:br>
              <a:rPr lang="it-IT" sz="2800" b="1" dirty="0"/>
            </a:br>
            <a:endParaRPr lang="it-IT" sz="2800" dirty="0"/>
          </a:p>
        </p:txBody>
      </p:sp>
    </p:spTree>
    <p:extLst>
      <p:ext uri="{BB962C8B-B14F-4D97-AF65-F5344CB8AC3E}">
        <p14:creationId xmlns:p14="http://schemas.microsoft.com/office/powerpoint/2010/main" val="66113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3" y="609600"/>
            <a:ext cx="10276011" cy="771728"/>
          </a:xfrm>
        </p:spPr>
        <p:txBody>
          <a:bodyPr>
            <a:normAutofit fontScale="90000"/>
          </a:bodyPr>
          <a:lstStyle/>
          <a:p>
            <a:r>
              <a:rPr lang="it-IT" dirty="0" smtClean="0"/>
              <a:t>             </a:t>
            </a:r>
            <a:r>
              <a:rPr lang="it-IT" b="1" dirty="0" smtClean="0"/>
              <a:t>I </a:t>
            </a:r>
            <a:r>
              <a:rPr lang="it-IT" b="1" dirty="0"/>
              <a:t>6 passi </a:t>
            </a:r>
            <a:r>
              <a:rPr lang="it-IT" b="1" dirty="0" smtClean="0"/>
              <a:t>dell’Accoglienza</a:t>
            </a:r>
            <a:r>
              <a:rPr lang="it-IT" dirty="0"/>
              <a:t/>
            </a:r>
            <a:br>
              <a:rPr lang="it-IT" dirty="0"/>
            </a:br>
            <a:r>
              <a:rPr lang="it-IT" dirty="0"/>
              <a:t> </a:t>
            </a:r>
            <a:br>
              <a:rPr lang="it-IT" dirty="0"/>
            </a:br>
            <a:r>
              <a:rPr lang="it-IT" b="1" dirty="0" smtClean="0">
                <a:solidFill>
                  <a:schemeClr val="accent1">
                    <a:lumMod val="50000"/>
                  </a:schemeClr>
                </a:solidFill>
              </a:rPr>
              <a:t>1</a:t>
            </a:r>
            <a:r>
              <a:rPr lang="it-IT" dirty="0" smtClean="0">
                <a:solidFill>
                  <a:srgbClr val="002060"/>
                </a:solidFill>
              </a:rPr>
              <a:t>.</a:t>
            </a:r>
            <a:r>
              <a:rPr lang="it-IT" dirty="0" smtClean="0"/>
              <a:t> </a:t>
            </a:r>
            <a:r>
              <a:rPr lang="it-IT" sz="2700" b="1" dirty="0" smtClean="0">
                <a:solidFill>
                  <a:srgbClr val="002060"/>
                </a:solidFill>
              </a:rPr>
              <a:t>Elaborare </a:t>
            </a:r>
            <a:r>
              <a:rPr lang="it-IT" sz="2700" b="1" dirty="0">
                <a:solidFill>
                  <a:srgbClr val="002060"/>
                </a:solidFill>
              </a:rPr>
              <a:t>la biografia scolastica e linguistica</a:t>
            </a:r>
            <a:br>
              <a:rPr lang="it-IT" sz="2700" b="1" dirty="0">
                <a:solidFill>
                  <a:srgbClr val="002060"/>
                </a:solidFill>
              </a:rPr>
            </a:br>
            <a:r>
              <a:rPr lang="it-IT" sz="2700" b="1" dirty="0">
                <a:solidFill>
                  <a:srgbClr val="002060"/>
                </a:solidFill>
              </a:rPr>
              <a:t> </a:t>
            </a:r>
            <a:br>
              <a:rPr lang="it-IT" sz="2700" b="1" dirty="0">
                <a:solidFill>
                  <a:srgbClr val="002060"/>
                </a:solidFill>
              </a:rPr>
            </a:br>
            <a:r>
              <a:rPr lang="it-IT" sz="3100" b="1" dirty="0" smtClean="0">
                <a:solidFill>
                  <a:schemeClr val="accent1">
                    <a:lumMod val="50000"/>
                  </a:schemeClr>
                </a:solidFill>
              </a:rPr>
              <a:t>2</a:t>
            </a:r>
            <a:r>
              <a:rPr lang="it-IT" sz="3100" b="1" dirty="0" smtClean="0">
                <a:solidFill>
                  <a:srgbClr val="002060"/>
                </a:solidFill>
              </a:rPr>
              <a:t>. </a:t>
            </a:r>
            <a:r>
              <a:rPr lang="it-IT" sz="2700" b="1" dirty="0" smtClean="0">
                <a:solidFill>
                  <a:srgbClr val="002060"/>
                </a:solidFill>
              </a:rPr>
              <a:t>Rilevare </a:t>
            </a:r>
            <a:r>
              <a:rPr lang="it-IT" sz="2700" b="1" dirty="0">
                <a:solidFill>
                  <a:srgbClr val="002060"/>
                </a:solidFill>
              </a:rPr>
              <a:t>i bisogni specifici di apprendimento</a:t>
            </a:r>
            <a:br>
              <a:rPr lang="it-IT" sz="2700" b="1" dirty="0">
                <a:solidFill>
                  <a:srgbClr val="002060"/>
                </a:solidFill>
              </a:rPr>
            </a:br>
            <a:r>
              <a:rPr lang="it-IT" sz="2700" b="1" dirty="0">
                <a:solidFill>
                  <a:srgbClr val="002060"/>
                </a:solidFill>
              </a:rPr>
              <a:t> </a:t>
            </a:r>
            <a:br>
              <a:rPr lang="it-IT" sz="2700" b="1" dirty="0">
                <a:solidFill>
                  <a:srgbClr val="002060"/>
                </a:solidFill>
              </a:rPr>
            </a:br>
            <a:r>
              <a:rPr lang="it-IT" sz="3100" b="1" dirty="0" smtClean="0">
                <a:solidFill>
                  <a:schemeClr val="accent1">
                    <a:lumMod val="50000"/>
                  </a:schemeClr>
                </a:solidFill>
              </a:rPr>
              <a:t>3</a:t>
            </a:r>
            <a:r>
              <a:rPr lang="it-IT" sz="3100" b="1" dirty="0" smtClean="0">
                <a:solidFill>
                  <a:srgbClr val="002060"/>
                </a:solidFill>
              </a:rPr>
              <a:t>. </a:t>
            </a:r>
            <a:r>
              <a:rPr lang="it-IT" sz="2700" b="1" dirty="0" smtClean="0">
                <a:solidFill>
                  <a:srgbClr val="002060"/>
                </a:solidFill>
              </a:rPr>
              <a:t>Definire </a:t>
            </a:r>
            <a:r>
              <a:rPr lang="it-IT" sz="2700" b="1" dirty="0">
                <a:solidFill>
                  <a:srgbClr val="002060"/>
                </a:solidFill>
              </a:rPr>
              <a:t>un percorso di apprendimento individualizzato</a:t>
            </a:r>
            <a:br>
              <a:rPr lang="it-IT" sz="2700" b="1" dirty="0">
                <a:solidFill>
                  <a:srgbClr val="002060"/>
                </a:solidFill>
              </a:rPr>
            </a:br>
            <a:r>
              <a:rPr lang="it-IT" sz="2700" b="1" dirty="0">
                <a:solidFill>
                  <a:srgbClr val="002060"/>
                </a:solidFill>
              </a:rPr>
              <a:t> </a:t>
            </a:r>
            <a:r>
              <a:rPr lang="it-IT" sz="2700" b="1" dirty="0" smtClean="0">
                <a:solidFill>
                  <a:srgbClr val="002060"/>
                </a:solidFill>
              </a:rPr>
              <a:t/>
            </a:r>
            <a:br>
              <a:rPr lang="it-IT" sz="2700" b="1" dirty="0" smtClean="0">
                <a:solidFill>
                  <a:srgbClr val="002060"/>
                </a:solidFill>
              </a:rPr>
            </a:br>
            <a:r>
              <a:rPr lang="it-IT" sz="3100" b="1" dirty="0" smtClean="0">
                <a:solidFill>
                  <a:schemeClr val="accent1">
                    <a:lumMod val="50000"/>
                  </a:schemeClr>
                </a:solidFill>
              </a:rPr>
              <a:t>4</a:t>
            </a:r>
            <a:r>
              <a:rPr lang="it-IT" sz="2700" b="1" dirty="0" smtClean="0">
                <a:solidFill>
                  <a:srgbClr val="002060"/>
                </a:solidFill>
              </a:rPr>
              <a:t>. Agevolare </a:t>
            </a:r>
            <a:r>
              <a:rPr lang="it-IT" sz="2700" b="1" dirty="0">
                <a:solidFill>
                  <a:srgbClr val="002060"/>
                </a:solidFill>
              </a:rPr>
              <a:t>il processo di acquisizione della lingua comunicativa</a:t>
            </a:r>
            <a:br>
              <a:rPr lang="it-IT" sz="2700" b="1" dirty="0">
                <a:solidFill>
                  <a:srgbClr val="002060"/>
                </a:solidFill>
              </a:rPr>
            </a:br>
            <a:r>
              <a:rPr lang="it-IT" sz="2700" b="1" dirty="0">
                <a:solidFill>
                  <a:srgbClr val="002060"/>
                </a:solidFill>
              </a:rPr>
              <a:t> </a:t>
            </a:r>
            <a:br>
              <a:rPr lang="it-IT" sz="2700" b="1" dirty="0">
                <a:solidFill>
                  <a:srgbClr val="002060"/>
                </a:solidFill>
              </a:rPr>
            </a:br>
            <a:r>
              <a:rPr lang="it-IT" sz="3100" b="1" dirty="0" smtClean="0">
                <a:solidFill>
                  <a:schemeClr val="accent1">
                    <a:lumMod val="50000"/>
                  </a:schemeClr>
                </a:solidFill>
              </a:rPr>
              <a:t>5</a:t>
            </a:r>
            <a:r>
              <a:rPr lang="it-IT" sz="2700" b="1" dirty="0" smtClean="0">
                <a:solidFill>
                  <a:srgbClr val="002060"/>
                </a:solidFill>
              </a:rPr>
              <a:t>. Facilitare </a:t>
            </a:r>
            <a:r>
              <a:rPr lang="it-IT" sz="2700" b="1" dirty="0">
                <a:solidFill>
                  <a:srgbClr val="002060"/>
                </a:solidFill>
              </a:rPr>
              <a:t>il processo di apprendimento della lingua delle discipline</a:t>
            </a:r>
            <a:br>
              <a:rPr lang="it-IT" sz="2700" b="1" dirty="0">
                <a:solidFill>
                  <a:srgbClr val="002060"/>
                </a:solidFill>
              </a:rPr>
            </a:br>
            <a:r>
              <a:rPr lang="it-IT" sz="2700" b="1" dirty="0">
                <a:solidFill>
                  <a:srgbClr val="002060"/>
                </a:solidFill>
              </a:rPr>
              <a:t> </a:t>
            </a:r>
            <a:br>
              <a:rPr lang="it-IT" sz="2700" b="1" dirty="0">
                <a:solidFill>
                  <a:srgbClr val="002060"/>
                </a:solidFill>
              </a:rPr>
            </a:br>
            <a:r>
              <a:rPr lang="it-IT" sz="3100" b="1" dirty="0" smtClean="0">
                <a:solidFill>
                  <a:schemeClr val="accent1">
                    <a:lumMod val="50000"/>
                  </a:schemeClr>
                </a:solidFill>
              </a:rPr>
              <a:t>6</a:t>
            </a:r>
            <a:r>
              <a:rPr lang="it-IT" sz="2700" b="1" dirty="0" smtClean="0">
                <a:solidFill>
                  <a:srgbClr val="002060"/>
                </a:solidFill>
              </a:rPr>
              <a:t>. Realizzare </a:t>
            </a:r>
            <a:r>
              <a:rPr lang="it-IT" sz="2700" b="1" dirty="0">
                <a:solidFill>
                  <a:srgbClr val="002060"/>
                </a:solidFill>
              </a:rPr>
              <a:t>percorsi di sostegno </a:t>
            </a:r>
            <a:r>
              <a:rPr lang="it-IT" sz="2700" b="1" dirty="0" smtClean="0">
                <a:solidFill>
                  <a:srgbClr val="002060"/>
                </a:solidFill>
              </a:rPr>
              <a:t>al coinvolgimento genitoriale</a:t>
            </a:r>
            <a:endParaRPr lang="it-IT" b="1" dirty="0">
              <a:solidFill>
                <a:srgbClr val="002060"/>
              </a:solidFill>
            </a:endParaRPr>
          </a:p>
        </p:txBody>
      </p:sp>
      <p:pic>
        <p:nvPicPr>
          <p:cNvPr id="5" name="Immagine 4"/>
          <p:cNvPicPr>
            <a:picLocks noChangeAspect="1"/>
          </p:cNvPicPr>
          <p:nvPr/>
        </p:nvPicPr>
        <p:blipFill>
          <a:blip r:embed="rId2"/>
          <a:stretch>
            <a:fillRect/>
          </a:stretch>
        </p:blipFill>
        <p:spPr>
          <a:xfrm>
            <a:off x="8592447" y="82250"/>
            <a:ext cx="884029" cy="884029"/>
          </a:xfrm>
          <a:prstGeom prst="rect">
            <a:avLst/>
          </a:prstGeom>
        </p:spPr>
      </p:pic>
      <p:pic>
        <p:nvPicPr>
          <p:cNvPr id="6" name="Immagine 5"/>
          <p:cNvPicPr>
            <a:picLocks noChangeAspect="1"/>
          </p:cNvPicPr>
          <p:nvPr/>
        </p:nvPicPr>
        <p:blipFill>
          <a:blip r:embed="rId3"/>
          <a:stretch>
            <a:fillRect/>
          </a:stretch>
        </p:blipFill>
        <p:spPr>
          <a:xfrm>
            <a:off x="10077855" y="853979"/>
            <a:ext cx="829138" cy="829138"/>
          </a:xfrm>
          <a:prstGeom prst="rect">
            <a:avLst/>
          </a:prstGeom>
        </p:spPr>
      </p:pic>
      <p:pic>
        <p:nvPicPr>
          <p:cNvPr id="7" name="Immagine 6"/>
          <p:cNvPicPr>
            <a:picLocks noChangeAspect="1"/>
          </p:cNvPicPr>
          <p:nvPr/>
        </p:nvPicPr>
        <p:blipFill>
          <a:blip r:embed="rId3"/>
          <a:stretch>
            <a:fillRect/>
          </a:stretch>
        </p:blipFill>
        <p:spPr>
          <a:xfrm>
            <a:off x="8664017" y="1908678"/>
            <a:ext cx="966366" cy="966366"/>
          </a:xfrm>
          <a:prstGeom prst="rect">
            <a:avLst/>
          </a:prstGeom>
        </p:spPr>
      </p:pic>
      <p:pic>
        <p:nvPicPr>
          <p:cNvPr id="8" name="Immagine 7"/>
          <p:cNvPicPr>
            <a:picLocks noChangeAspect="1"/>
          </p:cNvPicPr>
          <p:nvPr/>
        </p:nvPicPr>
        <p:blipFill>
          <a:blip r:embed="rId3"/>
          <a:stretch>
            <a:fillRect/>
          </a:stretch>
        </p:blipFill>
        <p:spPr>
          <a:xfrm>
            <a:off x="10254208" y="2668694"/>
            <a:ext cx="905704" cy="905704"/>
          </a:xfrm>
          <a:prstGeom prst="rect">
            <a:avLst/>
          </a:prstGeom>
        </p:spPr>
      </p:pic>
      <p:pic>
        <p:nvPicPr>
          <p:cNvPr id="9" name="Immagine 8"/>
          <p:cNvPicPr>
            <a:picLocks noChangeAspect="1"/>
          </p:cNvPicPr>
          <p:nvPr/>
        </p:nvPicPr>
        <p:blipFill>
          <a:blip r:embed="rId3"/>
          <a:stretch>
            <a:fillRect/>
          </a:stretch>
        </p:blipFill>
        <p:spPr>
          <a:xfrm>
            <a:off x="11159912" y="3943253"/>
            <a:ext cx="918511" cy="918511"/>
          </a:xfrm>
          <a:prstGeom prst="rect">
            <a:avLst/>
          </a:prstGeom>
        </p:spPr>
      </p:pic>
      <p:pic>
        <p:nvPicPr>
          <p:cNvPr id="10" name="Immagine 9"/>
          <p:cNvPicPr>
            <a:picLocks noChangeAspect="1"/>
          </p:cNvPicPr>
          <p:nvPr/>
        </p:nvPicPr>
        <p:blipFill>
          <a:blip r:embed="rId4"/>
          <a:stretch>
            <a:fillRect/>
          </a:stretch>
        </p:blipFill>
        <p:spPr>
          <a:xfrm>
            <a:off x="10252868" y="5507048"/>
            <a:ext cx="908383" cy="902286"/>
          </a:xfrm>
          <a:prstGeom prst="rect">
            <a:avLst/>
          </a:prstGeom>
        </p:spPr>
      </p:pic>
    </p:spTree>
    <p:extLst>
      <p:ext uri="{BB962C8B-B14F-4D97-AF65-F5344CB8AC3E}">
        <p14:creationId xmlns:p14="http://schemas.microsoft.com/office/powerpoint/2010/main" val="34323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63842" y="672291"/>
            <a:ext cx="8596668" cy="1320800"/>
          </a:xfrm>
        </p:spPr>
        <p:txBody>
          <a:bodyPr/>
          <a:lstStyle/>
          <a:p>
            <a:pPr algn="ctr"/>
            <a:r>
              <a:rPr lang="it-IT" b="1" dirty="0" smtClean="0">
                <a:solidFill>
                  <a:srgbClr val="002060"/>
                </a:solidFill>
              </a:rPr>
              <a:t>Identità e appartenenze</a:t>
            </a:r>
            <a:br>
              <a:rPr lang="it-IT" b="1" dirty="0" smtClean="0">
                <a:solidFill>
                  <a:srgbClr val="002060"/>
                </a:solidFill>
              </a:rPr>
            </a:br>
            <a:r>
              <a:rPr lang="it-IT" b="1" dirty="0" smtClean="0">
                <a:solidFill>
                  <a:srgbClr val="002060"/>
                </a:solidFill>
              </a:rPr>
              <a:t>COSA C’E’ IN GIOCO?</a:t>
            </a:r>
            <a:endParaRPr lang="it-IT" b="1" dirty="0">
              <a:solidFill>
                <a:srgbClr val="002060"/>
              </a:solidFill>
            </a:endParaRPr>
          </a:p>
        </p:txBody>
      </p:sp>
      <p:sp>
        <p:nvSpPr>
          <p:cNvPr id="3" name="Segnaposto contenuto 2"/>
          <p:cNvSpPr>
            <a:spLocks noGrp="1"/>
          </p:cNvSpPr>
          <p:nvPr>
            <p:ph idx="1"/>
          </p:nvPr>
        </p:nvSpPr>
        <p:spPr>
          <a:xfrm>
            <a:off x="677334" y="1930401"/>
            <a:ext cx="10369685" cy="5131880"/>
          </a:xfrm>
        </p:spPr>
        <p:txBody>
          <a:bodyPr>
            <a:normAutofit/>
          </a:bodyPr>
          <a:lstStyle/>
          <a:p>
            <a:pPr marL="0" indent="0" algn="ctr">
              <a:buNone/>
            </a:pPr>
            <a:r>
              <a:rPr lang="it-IT" sz="2800" dirty="0" smtClean="0">
                <a:solidFill>
                  <a:srgbClr val="002060"/>
                </a:solidFill>
              </a:rPr>
              <a:t>La «doppia assenza»</a:t>
            </a:r>
          </a:p>
          <a:p>
            <a:pPr marL="0" indent="0" algn="ctr">
              <a:buNone/>
            </a:pPr>
            <a:r>
              <a:rPr lang="it-IT" sz="2800" i="1" dirty="0" smtClean="0">
                <a:solidFill>
                  <a:srgbClr val="FF0000"/>
                </a:solidFill>
              </a:rPr>
              <a:t>BISOGNA PREVEDERLA E SOSTENERLA</a:t>
            </a:r>
          </a:p>
          <a:p>
            <a:pPr marL="0" indent="0" algn="ctr">
              <a:buNone/>
            </a:pPr>
            <a:r>
              <a:rPr lang="it-IT" sz="2800" dirty="0" smtClean="0">
                <a:solidFill>
                  <a:srgbClr val="002060"/>
                </a:solidFill>
              </a:rPr>
              <a:t>Identità fluide</a:t>
            </a:r>
          </a:p>
          <a:p>
            <a:pPr marL="0" indent="0" algn="ctr">
              <a:buNone/>
            </a:pPr>
            <a:r>
              <a:rPr lang="it-IT" sz="2800" dirty="0" smtClean="0">
                <a:solidFill>
                  <a:srgbClr val="FF0000"/>
                </a:solidFill>
              </a:rPr>
              <a:t>DOBBIAMO STARCI DENTRO</a:t>
            </a:r>
          </a:p>
          <a:p>
            <a:pPr marL="0" indent="0" algn="ctr">
              <a:buNone/>
            </a:pPr>
            <a:r>
              <a:rPr lang="it-IT" sz="2800" dirty="0" smtClean="0">
                <a:solidFill>
                  <a:srgbClr val="002060"/>
                </a:solidFill>
              </a:rPr>
              <a:t>Pluralismo culturale</a:t>
            </a:r>
          </a:p>
          <a:p>
            <a:pPr marL="0" indent="0" algn="ctr">
              <a:buNone/>
            </a:pPr>
            <a:r>
              <a:rPr lang="it-IT" sz="2800" dirty="0" smtClean="0">
                <a:solidFill>
                  <a:srgbClr val="FF0000"/>
                </a:solidFill>
              </a:rPr>
              <a:t>DOBBIAMO PROMUOVERLO </a:t>
            </a:r>
          </a:p>
          <a:p>
            <a:pPr marL="0" indent="0" algn="ctr">
              <a:buNone/>
            </a:pPr>
            <a:r>
              <a:rPr lang="it-IT" sz="2800" dirty="0" smtClean="0">
                <a:solidFill>
                  <a:srgbClr val="002060"/>
                </a:solidFill>
              </a:rPr>
              <a:t>Cittadinanza globale</a:t>
            </a:r>
          </a:p>
          <a:p>
            <a:pPr marL="0" indent="0" algn="ctr">
              <a:buNone/>
            </a:pPr>
            <a:r>
              <a:rPr lang="it-IT" sz="2800" dirty="0" smtClean="0">
                <a:solidFill>
                  <a:srgbClr val="FF0000"/>
                </a:solidFill>
              </a:rPr>
              <a:t>E’ UNA NOSTRA RESPONSABILITA’</a:t>
            </a:r>
            <a:endParaRPr lang="it-IT" sz="2800" dirty="0">
              <a:solidFill>
                <a:srgbClr val="FF0000"/>
              </a:solidFill>
            </a:endParaRPr>
          </a:p>
        </p:txBody>
      </p:sp>
    </p:spTree>
    <p:extLst>
      <p:ext uri="{BB962C8B-B14F-4D97-AF65-F5344CB8AC3E}">
        <p14:creationId xmlns:p14="http://schemas.microsoft.com/office/powerpoint/2010/main" val="80286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14005" y="926841"/>
            <a:ext cx="8596668" cy="1320800"/>
          </a:xfrm>
        </p:spPr>
        <p:txBody>
          <a:bodyPr>
            <a:normAutofit fontScale="90000"/>
          </a:bodyPr>
          <a:lstStyle/>
          <a:p>
            <a:pPr algn="ctr"/>
            <a:r>
              <a:rPr lang="it-IT" dirty="0" smtClean="0">
                <a:solidFill>
                  <a:schemeClr val="tx1"/>
                </a:solidFill>
              </a:rPr>
              <a:t>Già prima di raggiungere la destinazione di ci si formula un’idea del luogo di immigrazione </a:t>
            </a:r>
            <a:endParaRPr lang="it-IT" dirty="0">
              <a:solidFill>
                <a:schemeClr val="tx1"/>
              </a:solidFill>
            </a:endParaRPr>
          </a:p>
        </p:txBody>
      </p:sp>
      <p:sp>
        <p:nvSpPr>
          <p:cNvPr id="3" name="Rettangolo 2"/>
          <p:cNvSpPr/>
          <p:nvPr/>
        </p:nvSpPr>
        <p:spPr>
          <a:xfrm>
            <a:off x="1866122" y="2668555"/>
            <a:ext cx="6892434" cy="369332"/>
          </a:xfrm>
          <a:prstGeom prst="rect">
            <a:avLst/>
          </a:prstGeom>
        </p:spPr>
        <p:txBody>
          <a:bodyPr wrap="square">
            <a:spAutoFit/>
          </a:bodyPr>
          <a:lstStyle/>
          <a:p>
            <a:r>
              <a:rPr lang="it-IT" dirty="0"/>
              <a:t>https://www.youtube.com/watch?v=_Dz-DJafP70</a:t>
            </a:r>
          </a:p>
        </p:txBody>
      </p:sp>
    </p:spTree>
    <p:extLst>
      <p:ext uri="{BB962C8B-B14F-4D97-AF65-F5344CB8AC3E}">
        <p14:creationId xmlns:p14="http://schemas.microsoft.com/office/powerpoint/2010/main" val="3873403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34546" y="981530"/>
            <a:ext cx="5133110" cy="1242125"/>
          </a:xfrm>
        </p:spPr>
        <p:txBody>
          <a:bodyPr>
            <a:normAutofit fontScale="90000"/>
          </a:bodyPr>
          <a:lstStyle/>
          <a:p>
            <a:r>
              <a:rPr lang="it-IT" dirty="0" smtClean="0">
                <a:solidFill>
                  <a:srgbClr val="002060"/>
                </a:solidFill>
              </a:rPr>
              <a:t>Cosa ci si aspetta da me?</a:t>
            </a:r>
            <a:br>
              <a:rPr lang="it-IT" dirty="0" smtClean="0">
                <a:solidFill>
                  <a:srgbClr val="002060"/>
                </a:solidFill>
              </a:rPr>
            </a:br>
            <a:r>
              <a:rPr lang="it-IT" dirty="0" smtClean="0">
                <a:solidFill>
                  <a:srgbClr val="002060"/>
                </a:solidFill>
              </a:rPr>
              <a:t>Cosa devo dimostrare</a:t>
            </a:r>
            <a:r>
              <a:rPr lang="it-IT" dirty="0">
                <a:solidFill>
                  <a:srgbClr val="002060"/>
                </a:solidFill>
              </a:rPr>
              <a:t>? Cosa mi serve essere?</a:t>
            </a:r>
          </a:p>
        </p:txBody>
      </p:sp>
      <p:pic>
        <p:nvPicPr>
          <p:cNvPr id="3" name="Immagine 2"/>
          <p:cNvPicPr>
            <a:picLocks noChangeAspect="1"/>
          </p:cNvPicPr>
          <p:nvPr/>
        </p:nvPicPr>
        <p:blipFill>
          <a:blip r:embed="rId2"/>
          <a:stretch>
            <a:fillRect/>
          </a:stretch>
        </p:blipFill>
        <p:spPr>
          <a:xfrm>
            <a:off x="258041" y="230909"/>
            <a:ext cx="5456959" cy="3233061"/>
          </a:xfrm>
          <a:prstGeom prst="rect">
            <a:avLst/>
          </a:prstGeom>
        </p:spPr>
      </p:pic>
      <p:pic>
        <p:nvPicPr>
          <p:cNvPr id="4" name="Immagine 3"/>
          <p:cNvPicPr>
            <a:picLocks noChangeAspect="1"/>
          </p:cNvPicPr>
          <p:nvPr/>
        </p:nvPicPr>
        <p:blipFill>
          <a:blip r:embed="rId3"/>
          <a:stretch>
            <a:fillRect/>
          </a:stretch>
        </p:blipFill>
        <p:spPr>
          <a:xfrm>
            <a:off x="5902036" y="3463970"/>
            <a:ext cx="5133109" cy="2884155"/>
          </a:xfrm>
          <a:prstGeom prst="rect">
            <a:avLst/>
          </a:prstGeom>
        </p:spPr>
      </p:pic>
      <p:pic>
        <p:nvPicPr>
          <p:cNvPr id="5" name="Immagine 4"/>
          <p:cNvPicPr>
            <a:picLocks noChangeAspect="1"/>
          </p:cNvPicPr>
          <p:nvPr/>
        </p:nvPicPr>
        <p:blipFill>
          <a:blip r:embed="rId4"/>
          <a:stretch>
            <a:fillRect/>
          </a:stretch>
        </p:blipFill>
        <p:spPr>
          <a:xfrm>
            <a:off x="643801" y="3463970"/>
            <a:ext cx="4323054" cy="3254809"/>
          </a:xfrm>
          <a:prstGeom prst="rect">
            <a:avLst/>
          </a:prstGeom>
        </p:spPr>
      </p:pic>
    </p:spTree>
    <p:extLst>
      <p:ext uri="{BB962C8B-B14F-4D97-AF65-F5344CB8AC3E}">
        <p14:creationId xmlns:p14="http://schemas.microsoft.com/office/powerpoint/2010/main" val="30218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623888"/>
            <a:ext cx="4008438" cy="2965450"/>
          </a:xfrm>
        </p:spPr>
        <p:txBody>
          <a:bodyPr>
            <a:normAutofit/>
          </a:bodyPr>
          <a:lstStyle/>
          <a:p>
            <a:pPr marL="285750" indent="-285750"/>
            <a:r>
              <a:rPr lang="it-IT" sz="2400" b="1" dirty="0"/>
              <a:t>Percezioni e sentimenti</a:t>
            </a:r>
            <a:r>
              <a:rPr lang="it-IT" sz="1800" b="1" dirty="0"/>
              <a:t/>
            </a:r>
            <a:br>
              <a:rPr lang="it-IT" sz="1800" b="1" dirty="0"/>
            </a:br>
            <a:r>
              <a:rPr lang="it-IT" sz="1800" b="1" dirty="0" smtClean="0">
                <a:solidFill>
                  <a:schemeClr val="tx1"/>
                </a:solidFill>
              </a:rPr>
              <a:t>lutto/abbandono</a:t>
            </a:r>
            <a:br>
              <a:rPr lang="it-IT" sz="1800" b="1" dirty="0" smtClean="0">
                <a:solidFill>
                  <a:schemeClr val="tx1"/>
                </a:solidFill>
              </a:rPr>
            </a:br>
            <a:r>
              <a:rPr lang="it-IT" sz="1800" b="1" dirty="0" smtClean="0">
                <a:solidFill>
                  <a:schemeClr val="tx1"/>
                </a:solidFill>
              </a:rPr>
              <a:t>smarrimento</a:t>
            </a:r>
            <a:br>
              <a:rPr lang="it-IT" sz="1800" b="1" dirty="0" smtClean="0">
                <a:solidFill>
                  <a:schemeClr val="tx1"/>
                </a:solidFill>
              </a:rPr>
            </a:br>
            <a:r>
              <a:rPr lang="it-IT" sz="1800" b="1" dirty="0" smtClean="0">
                <a:solidFill>
                  <a:schemeClr val="tx1"/>
                </a:solidFill>
              </a:rPr>
              <a:t>ansia</a:t>
            </a:r>
            <a:br>
              <a:rPr lang="it-IT" sz="1800" b="1" dirty="0" smtClean="0">
                <a:solidFill>
                  <a:schemeClr val="tx1"/>
                </a:solidFill>
              </a:rPr>
            </a:br>
            <a:r>
              <a:rPr lang="it-IT" sz="1800" b="1" dirty="0" smtClean="0">
                <a:solidFill>
                  <a:schemeClr val="tx1"/>
                </a:solidFill>
              </a:rPr>
              <a:t>inadeguatezza</a:t>
            </a:r>
            <a:br>
              <a:rPr lang="it-IT" sz="1800" b="1" dirty="0" smtClean="0">
                <a:solidFill>
                  <a:schemeClr val="tx1"/>
                </a:solidFill>
              </a:rPr>
            </a:br>
            <a:r>
              <a:rPr lang="it-IT" sz="1800" b="1" dirty="0" smtClean="0">
                <a:solidFill>
                  <a:schemeClr val="tx1"/>
                </a:solidFill>
              </a:rPr>
              <a:t>alienazione</a:t>
            </a:r>
            <a:endParaRPr lang="it-IT" sz="1800" dirty="0">
              <a:solidFill>
                <a:schemeClr val="tx1"/>
              </a:solidFill>
            </a:endParaRPr>
          </a:p>
        </p:txBody>
      </p:sp>
      <p:sp>
        <p:nvSpPr>
          <p:cNvPr id="5" name="CasellaDiTesto 4"/>
          <p:cNvSpPr txBox="1"/>
          <p:nvPr/>
        </p:nvSpPr>
        <p:spPr>
          <a:xfrm>
            <a:off x="3052826" y="2308352"/>
            <a:ext cx="6394322" cy="1846659"/>
          </a:xfrm>
          <a:prstGeom prst="rect">
            <a:avLst/>
          </a:prstGeom>
          <a:noFill/>
        </p:spPr>
        <p:txBody>
          <a:bodyPr wrap="square" rtlCol="0">
            <a:spAutoFit/>
          </a:bodyPr>
          <a:lstStyle/>
          <a:p>
            <a:r>
              <a:rPr lang="it-IT" sz="2400" b="1" dirty="0" smtClean="0">
                <a:solidFill>
                  <a:schemeClr val="accent1">
                    <a:lumMod val="75000"/>
                  </a:schemeClr>
                </a:solidFill>
              </a:rPr>
              <a:t>Vita </a:t>
            </a:r>
            <a:r>
              <a:rPr lang="it-IT" sz="2400" b="1" dirty="0">
                <a:solidFill>
                  <a:schemeClr val="accent1">
                    <a:lumMod val="75000"/>
                  </a:schemeClr>
                </a:solidFill>
              </a:rPr>
              <a:t>quotidiana</a:t>
            </a:r>
          </a:p>
          <a:p>
            <a:r>
              <a:rPr lang="it-IT" b="1" dirty="0" smtClean="0"/>
              <a:t>Stravolgimento/scomparsa di abitudini, ritualità</a:t>
            </a:r>
          </a:p>
          <a:p>
            <a:r>
              <a:rPr lang="it-IT" b="1" dirty="0" smtClean="0"/>
              <a:t>Reti sociali frammentate o assenti</a:t>
            </a:r>
          </a:p>
          <a:p>
            <a:r>
              <a:rPr lang="it-IT" b="1" dirty="0" smtClean="0"/>
              <a:t>Tempo libero ‘casa-centrico’</a:t>
            </a:r>
            <a:br>
              <a:rPr lang="it-IT" b="1" dirty="0" smtClean="0"/>
            </a:br>
            <a:endParaRPr lang="it-IT" dirty="0" smtClean="0"/>
          </a:p>
          <a:p>
            <a:endParaRPr lang="it-IT" dirty="0"/>
          </a:p>
        </p:txBody>
      </p:sp>
      <p:sp>
        <p:nvSpPr>
          <p:cNvPr id="4" name="CasellaDiTesto 3"/>
          <p:cNvSpPr txBox="1"/>
          <p:nvPr/>
        </p:nvSpPr>
        <p:spPr>
          <a:xfrm>
            <a:off x="208762" y="4734972"/>
            <a:ext cx="10492576" cy="1077218"/>
          </a:xfrm>
          <a:prstGeom prst="rect">
            <a:avLst/>
          </a:prstGeom>
          <a:noFill/>
        </p:spPr>
        <p:txBody>
          <a:bodyPr wrap="square" rtlCol="0">
            <a:spAutoFit/>
          </a:bodyPr>
          <a:lstStyle/>
          <a:p>
            <a:pPr algn="ctr"/>
            <a:r>
              <a:rPr lang="it-IT" sz="3200" b="1" u="sng" dirty="0" smtClean="0">
                <a:solidFill>
                  <a:srgbClr val="FF0000"/>
                </a:solidFill>
              </a:rPr>
              <a:t>ADATTAMENTO</a:t>
            </a:r>
          </a:p>
          <a:p>
            <a:r>
              <a:rPr lang="it-IT" sz="3200" b="1" dirty="0" smtClean="0">
                <a:solidFill>
                  <a:srgbClr val="FF0000"/>
                </a:solidFill>
              </a:rPr>
              <a:t>Quali sono le strategie di COPING? Cosa determinano?</a:t>
            </a:r>
            <a:endParaRPr lang="it-IT" sz="3200" b="1" dirty="0">
              <a:solidFill>
                <a:srgbClr val="FF0000"/>
              </a:solidFill>
            </a:endParaRPr>
          </a:p>
        </p:txBody>
      </p:sp>
      <p:sp>
        <p:nvSpPr>
          <p:cNvPr id="6" name="CasellaDiTesto 5"/>
          <p:cNvSpPr txBox="1"/>
          <p:nvPr/>
        </p:nvSpPr>
        <p:spPr>
          <a:xfrm>
            <a:off x="7605712" y="468590"/>
            <a:ext cx="4586288" cy="1569660"/>
          </a:xfrm>
          <a:prstGeom prst="rect">
            <a:avLst/>
          </a:prstGeom>
          <a:noFill/>
        </p:spPr>
        <p:txBody>
          <a:bodyPr wrap="square" rtlCol="0">
            <a:spAutoFit/>
          </a:bodyPr>
          <a:lstStyle/>
          <a:p>
            <a:r>
              <a:rPr lang="it-IT" sz="2400" b="1" dirty="0">
                <a:solidFill>
                  <a:schemeClr val="accent1">
                    <a:lumMod val="75000"/>
                  </a:schemeClr>
                </a:solidFill>
              </a:rPr>
              <a:t>Condizioni materiali</a:t>
            </a:r>
          </a:p>
          <a:p>
            <a:r>
              <a:rPr lang="it-IT" b="1" dirty="0"/>
              <a:t>Marginalità socio-economica</a:t>
            </a:r>
          </a:p>
          <a:p>
            <a:r>
              <a:rPr lang="it-IT" b="1" dirty="0"/>
              <a:t>Disorientamento spazio-temporale</a:t>
            </a:r>
          </a:p>
          <a:p>
            <a:r>
              <a:rPr lang="it-IT" b="1" dirty="0"/>
              <a:t>Isolamento/segregazione/ghettizzazione </a:t>
            </a:r>
          </a:p>
          <a:p>
            <a:r>
              <a:rPr lang="it-IT" b="1" dirty="0"/>
              <a:t>Incomunicabilità </a:t>
            </a:r>
          </a:p>
        </p:txBody>
      </p:sp>
    </p:spTree>
    <p:extLst>
      <p:ext uri="{BB962C8B-B14F-4D97-AF65-F5344CB8AC3E}">
        <p14:creationId xmlns:p14="http://schemas.microsoft.com/office/powerpoint/2010/main" val="35272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3877" y="664152"/>
            <a:ext cx="8596668" cy="720436"/>
          </a:xfrm>
        </p:spPr>
        <p:txBody>
          <a:bodyPr>
            <a:normAutofit fontScale="90000"/>
          </a:bodyPr>
          <a:lstStyle/>
          <a:p>
            <a:pPr algn="just"/>
            <a:r>
              <a:rPr lang="it-IT" b="1" dirty="0" smtClean="0">
                <a:solidFill>
                  <a:srgbClr val="002060"/>
                </a:solidFill>
              </a:rPr>
              <a:t>Quali sono le abilità che vanno più a  svilupparsi nello </a:t>
            </a:r>
            <a:r>
              <a:rPr lang="it-IT" b="1" u="sng" dirty="0" smtClean="0">
                <a:solidFill>
                  <a:schemeClr val="accent1">
                    <a:lumMod val="50000"/>
                  </a:schemeClr>
                </a:solidFill>
              </a:rPr>
              <a:t>sforzo adattativo</a:t>
            </a:r>
            <a:r>
              <a:rPr lang="it-IT" b="1" dirty="0">
                <a:solidFill>
                  <a:srgbClr val="002060"/>
                </a:solidFill>
              </a:rPr>
              <a:t> </a:t>
            </a:r>
            <a:r>
              <a:rPr lang="it-IT" b="1" dirty="0" smtClean="0">
                <a:solidFill>
                  <a:srgbClr val="002060"/>
                </a:solidFill>
              </a:rPr>
              <a:t>che la migrazione impone?</a:t>
            </a:r>
            <a:endParaRPr lang="it-IT" b="1" dirty="0">
              <a:solidFill>
                <a:srgbClr val="002060"/>
              </a:solidFill>
            </a:endParaRPr>
          </a:p>
        </p:txBody>
      </p:sp>
      <p:sp>
        <p:nvSpPr>
          <p:cNvPr id="4" name="CasellaDiTesto 3"/>
          <p:cNvSpPr txBox="1"/>
          <p:nvPr/>
        </p:nvSpPr>
        <p:spPr>
          <a:xfrm>
            <a:off x="-638174" y="2772829"/>
            <a:ext cx="11844337" cy="3244863"/>
          </a:xfrm>
          <a:prstGeom prst="rect">
            <a:avLst/>
          </a:prstGeom>
          <a:noFill/>
        </p:spPr>
        <p:txBody>
          <a:bodyPr wrap="square" rtlCol="0">
            <a:spAutoFit/>
          </a:bodyPr>
          <a:lstStyle/>
          <a:p>
            <a:pPr algn="ctr">
              <a:lnSpc>
                <a:spcPct val="150000"/>
              </a:lnSpc>
            </a:pPr>
            <a:r>
              <a:rPr lang="it-IT" sz="2800" b="1" dirty="0" smtClean="0">
                <a:solidFill>
                  <a:schemeClr val="accent1">
                    <a:lumMod val="50000"/>
                  </a:schemeClr>
                </a:solidFill>
              </a:rPr>
              <a:t>COMUNICAZIONE </a:t>
            </a:r>
          </a:p>
          <a:p>
            <a:pPr algn="ctr">
              <a:lnSpc>
                <a:spcPct val="150000"/>
              </a:lnSpc>
            </a:pPr>
            <a:r>
              <a:rPr lang="it-IT" sz="2800" b="1" dirty="0" smtClean="0">
                <a:solidFill>
                  <a:schemeClr val="accent1">
                    <a:lumMod val="50000"/>
                  </a:schemeClr>
                </a:solidFill>
              </a:rPr>
              <a:t>NEGOZIAZIONE </a:t>
            </a:r>
          </a:p>
          <a:p>
            <a:pPr algn="ctr">
              <a:lnSpc>
                <a:spcPct val="150000"/>
              </a:lnSpc>
            </a:pPr>
            <a:r>
              <a:rPr lang="it-IT" sz="2800" b="1" dirty="0" smtClean="0">
                <a:solidFill>
                  <a:schemeClr val="accent1">
                    <a:lumMod val="50000"/>
                  </a:schemeClr>
                </a:solidFill>
              </a:rPr>
              <a:t>FLESSIBILITA’  </a:t>
            </a:r>
          </a:p>
          <a:p>
            <a:pPr algn="ctr">
              <a:lnSpc>
                <a:spcPct val="150000"/>
              </a:lnSpc>
            </a:pPr>
            <a:r>
              <a:rPr lang="it-IT" sz="2800" b="1" dirty="0" smtClean="0">
                <a:solidFill>
                  <a:schemeClr val="accent1">
                    <a:lumMod val="50000"/>
                  </a:schemeClr>
                </a:solidFill>
              </a:rPr>
              <a:t>CREATIVITA</a:t>
            </a:r>
            <a:r>
              <a:rPr lang="it-IT" sz="2800" b="1" dirty="0">
                <a:solidFill>
                  <a:schemeClr val="accent1">
                    <a:lumMod val="50000"/>
                  </a:schemeClr>
                </a:solidFill>
              </a:rPr>
              <a:t>’ </a:t>
            </a:r>
            <a:endParaRPr lang="it-IT" sz="2800" b="1" dirty="0" smtClean="0">
              <a:solidFill>
                <a:schemeClr val="accent1">
                  <a:lumMod val="50000"/>
                </a:schemeClr>
              </a:solidFill>
            </a:endParaRPr>
          </a:p>
          <a:p>
            <a:pPr algn="ctr">
              <a:lnSpc>
                <a:spcPct val="150000"/>
              </a:lnSpc>
            </a:pPr>
            <a:r>
              <a:rPr lang="it-IT" sz="2800" b="1" dirty="0" smtClean="0">
                <a:solidFill>
                  <a:schemeClr val="accent1">
                    <a:lumMod val="50000"/>
                  </a:schemeClr>
                </a:solidFill>
              </a:rPr>
              <a:t>EMPATIA</a:t>
            </a:r>
            <a:endParaRPr lang="it-IT" sz="2800" b="1" dirty="0">
              <a:solidFill>
                <a:schemeClr val="accent1">
                  <a:lumMod val="50000"/>
                </a:schemeClr>
              </a:solidFill>
            </a:endParaRPr>
          </a:p>
        </p:txBody>
      </p:sp>
    </p:spTree>
    <p:extLst>
      <p:ext uri="{BB962C8B-B14F-4D97-AF65-F5344CB8AC3E}">
        <p14:creationId xmlns:p14="http://schemas.microsoft.com/office/powerpoint/2010/main" val="341876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4324" y="268884"/>
            <a:ext cx="11301413" cy="1320800"/>
          </a:xfrm>
        </p:spPr>
        <p:txBody>
          <a:bodyPr>
            <a:normAutofit/>
          </a:bodyPr>
          <a:lstStyle/>
          <a:p>
            <a:r>
              <a:rPr lang="it-IT" dirty="0" smtClean="0"/>
              <a:t>Cosa succede in quel </a:t>
            </a:r>
            <a:r>
              <a:rPr lang="it-IT" b="1" i="1" dirty="0" smtClean="0">
                <a:solidFill>
                  <a:schemeClr val="accent1">
                    <a:lumMod val="50000"/>
                  </a:schemeClr>
                </a:solidFill>
              </a:rPr>
              <a:t>coacervo di intrecci relazionali complessi</a:t>
            </a:r>
            <a:r>
              <a:rPr lang="it-IT" dirty="0" smtClean="0"/>
              <a:t> che è la scuola?</a:t>
            </a:r>
            <a:endParaRPr lang="it-IT" dirty="0"/>
          </a:p>
        </p:txBody>
      </p:sp>
      <p:pic>
        <p:nvPicPr>
          <p:cNvPr id="5" name="Immagine 4"/>
          <p:cNvPicPr>
            <a:picLocks noChangeAspect="1"/>
          </p:cNvPicPr>
          <p:nvPr/>
        </p:nvPicPr>
        <p:blipFill>
          <a:blip r:embed="rId2"/>
          <a:stretch>
            <a:fillRect/>
          </a:stretch>
        </p:blipFill>
        <p:spPr>
          <a:xfrm>
            <a:off x="649526" y="4809839"/>
            <a:ext cx="3534166" cy="1602580"/>
          </a:xfrm>
          <a:prstGeom prst="rect">
            <a:avLst/>
          </a:prstGeom>
        </p:spPr>
      </p:pic>
      <p:pic>
        <p:nvPicPr>
          <p:cNvPr id="6" name="Immagine 5"/>
          <p:cNvPicPr>
            <a:picLocks noChangeAspect="1"/>
          </p:cNvPicPr>
          <p:nvPr/>
        </p:nvPicPr>
        <p:blipFill>
          <a:blip r:embed="rId3"/>
          <a:stretch>
            <a:fillRect/>
          </a:stretch>
        </p:blipFill>
        <p:spPr>
          <a:xfrm>
            <a:off x="7733786" y="1666281"/>
            <a:ext cx="1478148" cy="1543843"/>
          </a:xfrm>
          <a:prstGeom prst="rect">
            <a:avLst/>
          </a:prstGeom>
        </p:spPr>
      </p:pic>
      <p:pic>
        <p:nvPicPr>
          <p:cNvPr id="8" name="Immagine 7"/>
          <p:cNvPicPr>
            <a:picLocks noChangeAspect="1"/>
          </p:cNvPicPr>
          <p:nvPr/>
        </p:nvPicPr>
        <p:blipFill>
          <a:blip r:embed="rId4"/>
          <a:stretch>
            <a:fillRect/>
          </a:stretch>
        </p:blipFill>
        <p:spPr>
          <a:xfrm>
            <a:off x="649526" y="1666281"/>
            <a:ext cx="2386013" cy="2386013"/>
          </a:xfrm>
          <a:prstGeom prst="rect">
            <a:avLst/>
          </a:prstGeom>
        </p:spPr>
      </p:pic>
      <p:pic>
        <p:nvPicPr>
          <p:cNvPr id="9" name="Immagine 8"/>
          <p:cNvPicPr>
            <a:picLocks noChangeAspect="1"/>
          </p:cNvPicPr>
          <p:nvPr/>
        </p:nvPicPr>
        <p:blipFill>
          <a:blip r:embed="rId5"/>
          <a:stretch>
            <a:fillRect/>
          </a:stretch>
        </p:blipFill>
        <p:spPr>
          <a:xfrm>
            <a:off x="2923825" y="1893964"/>
            <a:ext cx="3054241" cy="2158330"/>
          </a:xfrm>
          <a:prstGeom prst="rect">
            <a:avLst/>
          </a:prstGeom>
        </p:spPr>
      </p:pic>
      <p:pic>
        <p:nvPicPr>
          <p:cNvPr id="11" name="Immagine 10"/>
          <p:cNvPicPr>
            <a:picLocks noChangeAspect="1"/>
          </p:cNvPicPr>
          <p:nvPr/>
        </p:nvPicPr>
        <p:blipFill>
          <a:blip r:embed="rId6"/>
          <a:stretch>
            <a:fillRect/>
          </a:stretch>
        </p:blipFill>
        <p:spPr>
          <a:xfrm>
            <a:off x="4773324" y="4513986"/>
            <a:ext cx="2678873" cy="2344014"/>
          </a:xfrm>
          <a:prstGeom prst="rect">
            <a:avLst/>
          </a:prstGeom>
        </p:spPr>
      </p:pic>
      <p:pic>
        <p:nvPicPr>
          <p:cNvPr id="12" name="Immagine 11"/>
          <p:cNvPicPr>
            <a:picLocks noChangeAspect="1"/>
          </p:cNvPicPr>
          <p:nvPr/>
        </p:nvPicPr>
        <p:blipFill>
          <a:blip r:embed="rId7"/>
          <a:stretch>
            <a:fillRect/>
          </a:stretch>
        </p:blipFill>
        <p:spPr>
          <a:xfrm>
            <a:off x="8252365" y="3932436"/>
            <a:ext cx="2925564" cy="2925564"/>
          </a:xfrm>
          <a:prstGeom prst="rect">
            <a:avLst/>
          </a:prstGeom>
        </p:spPr>
      </p:pic>
      <p:pic>
        <p:nvPicPr>
          <p:cNvPr id="13" name="Immagine 12"/>
          <p:cNvPicPr>
            <a:picLocks noChangeAspect="1"/>
          </p:cNvPicPr>
          <p:nvPr/>
        </p:nvPicPr>
        <p:blipFill>
          <a:blip r:embed="rId8"/>
          <a:stretch>
            <a:fillRect/>
          </a:stretch>
        </p:blipFill>
        <p:spPr>
          <a:xfrm>
            <a:off x="6253535" y="1634665"/>
            <a:ext cx="2219325" cy="2066925"/>
          </a:xfrm>
          <a:prstGeom prst="rect">
            <a:avLst/>
          </a:prstGeom>
        </p:spPr>
      </p:pic>
      <p:pic>
        <p:nvPicPr>
          <p:cNvPr id="14" name="Immagine 13"/>
          <p:cNvPicPr>
            <a:picLocks noChangeAspect="1"/>
          </p:cNvPicPr>
          <p:nvPr/>
        </p:nvPicPr>
        <p:blipFill rotWithShape="1">
          <a:blip r:embed="rId9"/>
          <a:srcRect l="44410" t="-5817" r="16686" b="5396"/>
          <a:stretch/>
        </p:blipFill>
        <p:spPr>
          <a:xfrm>
            <a:off x="9602008" y="1198036"/>
            <a:ext cx="1570977" cy="2734400"/>
          </a:xfrm>
          <a:prstGeom prst="rect">
            <a:avLst/>
          </a:prstGeom>
        </p:spPr>
      </p:pic>
    </p:spTree>
    <p:extLst>
      <p:ext uri="{BB962C8B-B14F-4D97-AF65-F5344CB8AC3E}">
        <p14:creationId xmlns:p14="http://schemas.microsoft.com/office/powerpoint/2010/main" val="373646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Sfaccettatura">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2434</TotalTime>
  <Words>1548</Words>
  <Application>Microsoft Office PowerPoint</Application>
  <PresentationFormat>Widescreen</PresentationFormat>
  <Paragraphs>251</Paragraphs>
  <Slides>42</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42</vt:i4>
      </vt:variant>
    </vt:vector>
  </HeadingPairs>
  <TitlesOfParts>
    <vt:vector size="49" baseType="lpstr">
      <vt:lpstr>Arial</vt:lpstr>
      <vt:lpstr>Bodoni MT Black</vt:lpstr>
      <vt:lpstr>Calibri</vt:lpstr>
      <vt:lpstr>Times New Roman</vt:lpstr>
      <vt:lpstr>Trebuchet MS</vt:lpstr>
      <vt:lpstr>Wingdings 3</vt:lpstr>
      <vt:lpstr>Sfaccettatura</vt:lpstr>
      <vt:lpstr>Il sistema socio-familiare dell’alunno straniero: la mediazione necessaria </vt:lpstr>
      <vt:lpstr>INTER-CULTURA</vt:lpstr>
      <vt:lpstr>Percezioni e sentimenti lutto/abbandono smarrimento ansia inadeguatezza alienazione</vt:lpstr>
      <vt:lpstr>ATTENZIONE ALLA PROSPETTIVA CULTURALISTA!</vt:lpstr>
      <vt:lpstr>Già prima di raggiungere la destinazione di ci si formula un’idea del luogo di immigrazione </vt:lpstr>
      <vt:lpstr>Cosa ci si aspetta da me? Cosa devo dimostrare? Cosa mi serve essere?</vt:lpstr>
      <vt:lpstr>Percezioni e sentimenti lutto/abbandono smarrimento ansia inadeguatezza alienazione</vt:lpstr>
      <vt:lpstr>Quali sono le abilità che vanno più a  svilupparsi nello sforzo adattativo che la migrazione impone?</vt:lpstr>
      <vt:lpstr>Cosa succede in quel coacervo di intrecci relazionali complessi che è la scuola?</vt:lpstr>
      <vt:lpstr>COSA CI ASPETTIAMO DAI GENITORI?</vt:lpstr>
      <vt:lpstr>Partiamo da 3 cose che già sappiamo: </vt:lpstr>
      <vt:lpstr>ASIMMETRIA</vt:lpstr>
      <vt:lpstr>La scuola italiana e le famiglie immigrate</vt:lpstr>
      <vt:lpstr>Presentazione standard di PowerPoint</vt:lpstr>
      <vt:lpstr>Cosa rappresenta la scuola italiana per le famiglie immigrate?</vt:lpstr>
      <vt:lpstr>Quali sono le sfide che devono sostenere le famiglie straniere quando arriva la scuola??</vt:lpstr>
      <vt:lpstr>Tipologie di famiglie  (ovvero…l’importanza di conoscere il vissuto migratorio)</vt:lpstr>
      <vt:lpstr>Famiglie composte nel paese di approdo stabilizzate La coppia emigra e forma un nucleo familiare nel paese di accoglienza, poi uno o più figli entrano nella scuola dell’infanzia, oppure direttamente alla primaria   </vt:lpstr>
      <vt:lpstr>Famiglie composte nel paese di origine ricongiunte/spezzate |Emigra uno dei due coniugi: uomo (nord africa, bangladesh, pakistan) o donna (centro-sud america, russia/ucraina, filippine). Più raramente, emigra la coppia (Cina). Poi immigra la prole, con o senza l’altro coniuge. </vt:lpstr>
      <vt:lpstr>- Che tipo di percorso migratorio sta vivendo il vostro allievo?   - E in quale fase di questo processo lui e la sua famiglia si trovano?   - Quali aspettative/bisogni hanno verso la scuola?  - Con quali conoscenze, competenze pregresse giunge a voi?</vt:lpstr>
      <vt:lpstr>COLLOQUIO CON LA FAMIGLIA Difficoltà più frequenti…per chi?  </vt:lpstr>
      <vt:lpstr>RELAZIONE CON LA SCUOLA = PROCESSO DINAMICO</vt:lpstr>
      <vt:lpstr>Non lasciamo i genitori sulla soglia</vt:lpstr>
      <vt:lpstr>Presentazione standard di PowerPoint</vt:lpstr>
      <vt:lpstr>Presentazione standard di PowerPoint</vt:lpstr>
      <vt:lpstr>QUINDI…PONIAMOCI LE DOMANDE GIUSTE!</vt:lpstr>
      <vt:lpstr>Presentazione standard di PowerPoint</vt:lpstr>
      <vt:lpstr>Cosa NON si deve pretendere dalle famiglie straniere:</vt:lpstr>
      <vt:lpstr>RELAZIONE </vt:lpstr>
      <vt:lpstr>Organizzazione dell’accoglienza</vt:lpstr>
      <vt:lpstr>Creazione di momenti di dialogo e confronto ovvero… quali sono gli altri momenti utili di contatto?</vt:lpstr>
      <vt:lpstr>STRUMENTI E STRATEGIE</vt:lpstr>
      <vt:lpstr>Presentazione standard di PowerPoint</vt:lpstr>
      <vt:lpstr>Presentazione standard di PowerPoint</vt:lpstr>
      <vt:lpstr>IL PROTOCOLLO DI ACCOGLIENZA</vt:lpstr>
      <vt:lpstr>Come si realizza il Protocollo di accoglienza?</vt:lpstr>
      <vt:lpstr>LA MEDIAZIONE LINGUISTICO-CULTURALE A SCUOLA</vt:lpstr>
      <vt:lpstr>Cosa NON è un mediatore : </vt:lpstr>
      <vt:lpstr> Obiettivi della mediazione</vt:lpstr>
      <vt:lpstr>ESERCITAZIONE IN GRUPPI</vt:lpstr>
      <vt:lpstr>             I 6 passi dell’Accoglienza   1. Elaborare la biografia scolastica e linguistica   2. Rilevare i bisogni specifici di apprendimento   3. Definire un percorso di apprendimento individualizzato   4. Agevolare il processo di acquisizione della lingua comunicativa   5. Facilitare il processo di apprendimento della lingua delle discipline   6. Realizzare percorsi di sostegno al coinvolgimento genitoriale</vt:lpstr>
      <vt:lpstr>Identità e appartenenze COSA C’E’ IN GIOCO?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sistema socio-familiare dell’alunno straniero: la mediazione necessaria</dc:title>
  <dc:creator>Cidis12</dc:creator>
  <cp:lastModifiedBy>Cidis12</cp:lastModifiedBy>
  <cp:revision>228</cp:revision>
  <dcterms:created xsi:type="dcterms:W3CDTF">2020-11-12T08:30:18Z</dcterms:created>
  <dcterms:modified xsi:type="dcterms:W3CDTF">2021-03-31T14:46:43Z</dcterms:modified>
</cp:coreProperties>
</file>